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Ahkio" panose="020B0604020202020204" charset="-18"/>
      <p:regular r:id="rId37"/>
    </p:embeddedFont>
    <p:embeddedFont>
      <p:font typeface="Ahkio Bold" panose="020B0604020202020204" charset="-18"/>
      <p:regular r:id="rId38"/>
    </p:embeddedFont>
    <p:embeddedFont>
      <p:font typeface="Open Sans" panose="020B0606030504020204" pitchFamily="34" charset="0"/>
      <p:regular r:id="rId39"/>
      <p:bold r:id="rId40"/>
      <p:italic r:id="rId41"/>
      <p:boldItalic r:id="rId42"/>
    </p:embeddedFont>
    <p:embeddedFont>
      <p:font typeface="Open Sans Bold" panose="020B0806030504020204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9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28700" y="3016432"/>
            <a:ext cx="6900704" cy="3324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279"/>
              </a:lnSpc>
              <a:spcBef>
                <a:spcPct val="0"/>
              </a:spcBef>
            </a:pPr>
            <a:r>
              <a:rPr lang="en-US" sz="10199" b="1">
                <a:solidFill>
                  <a:srgbClr val="024726"/>
                </a:solidFill>
                <a:latin typeface="Ahkio Bold"/>
                <a:ea typeface="Ahkio Bold"/>
                <a:cs typeface="Ahkio Bold"/>
                <a:sym typeface="Ahkio Bold"/>
              </a:rPr>
              <a:t>Twój ślad </a:t>
            </a:r>
          </a:p>
          <a:p>
            <a:pPr algn="ctr">
              <a:lnSpc>
                <a:spcPts val="10199"/>
              </a:lnSpc>
            </a:pPr>
            <a:r>
              <a:rPr lang="en-US" sz="10199" b="1">
                <a:solidFill>
                  <a:srgbClr val="024726"/>
                </a:solidFill>
                <a:latin typeface="Ahkio Bold"/>
                <a:ea typeface="Ahkio Bold"/>
                <a:cs typeface="Ahkio Bold"/>
                <a:sym typeface="Ahkio Bold"/>
              </a:rPr>
              <a:t>ma znaczenie!</a:t>
            </a:r>
          </a:p>
        </p:txBody>
      </p:sp>
      <p:sp>
        <p:nvSpPr>
          <p:cNvPr id="4" name="Freeform 4"/>
          <p:cNvSpPr/>
          <p:nvPr/>
        </p:nvSpPr>
        <p:spPr>
          <a:xfrm>
            <a:off x="4479052" y="1028700"/>
            <a:ext cx="5435562" cy="1579279"/>
          </a:xfrm>
          <a:custGeom>
            <a:avLst/>
            <a:gdLst/>
            <a:ahLst/>
            <a:cxnLst/>
            <a:rect l="l" t="t" r="r" b="b"/>
            <a:pathLst>
              <a:path w="5435562" h="1579279">
                <a:moveTo>
                  <a:pt x="0" y="0"/>
                </a:moveTo>
                <a:lnTo>
                  <a:pt x="5435562" y="0"/>
                </a:lnTo>
                <a:lnTo>
                  <a:pt x="5435562" y="1579279"/>
                </a:lnTo>
                <a:lnTo>
                  <a:pt x="0" y="1579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5029200" y="1142513"/>
            <a:ext cx="5318916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Co to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są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odpady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0" y="3552261"/>
            <a:ext cx="8071012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 (śmieć) to każda rzecz, której jej właściciel pozbywa się, zamierza się pozbyć lub musi się jej pozbyć.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82423"/>
            <a:ext cx="18434529" cy="10369423"/>
          </a:xfrm>
          <a:custGeom>
            <a:avLst/>
            <a:gdLst/>
            <a:ahLst/>
            <a:cxnLst/>
            <a:rect l="l" t="t" r="r" b="b"/>
            <a:pathLst>
              <a:path w="18434529" h="10369423">
                <a:moveTo>
                  <a:pt x="0" y="0"/>
                </a:moveTo>
                <a:lnTo>
                  <a:pt x="18434529" y="0"/>
                </a:lnTo>
                <a:lnTo>
                  <a:pt x="18434529" y="10369423"/>
                </a:lnTo>
                <a:lnTo>
                  <a:pt x="0" y="1036942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419600" y="885825"/>
            <a:ext cx="9948124" cy="102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Ile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śmieci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produkujemy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Polsce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90120" y="9701041"/>
            <a:ext cx="3278823" cy="4483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*dane GUS za 2025 r.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3326" y="2324100"/>
            <a:ext cx="8612547" cy="6335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  <a:spcBef>
                <a:spcPct val="0"/>
              </a:spcBef>
            </a:pPr>
            <a:r>
              <a:rPr lang="en-US" sz="69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14,3 </a:t>
            </a:r>
            <a:r>
              <a:rPr lang="en-US" sz="69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mln</a:t>
            </a:r>
            <a:r>
              <a:rPr lang="en-US" sz="69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 ton </a:t>
            </a:r>
            <a:r>
              <a:rPr lang="en-US" sz="69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rocznie</a:t>
            </a:r>
            <a:r>
              <a:rPr lang="en-US" sz="69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  <a:r>
              <a:rPr lang="en-US" sz="6999" dirty="0">
                <a:solidFill>
                  <a:srgbClr val="FF3131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To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tak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jakby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zasypać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śmieciami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ponad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2000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boisk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piłkarskich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do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wysokości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bramki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1600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Każdy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nas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dokłada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do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tego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swoją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cegiełkę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.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Polak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produkuje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średnio</a:t>
            </a:r>
            <a:r>
              <a:rPr lang="en-US" sz="39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en-US" sz="48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381,6 kg </a:t>
            </a:r>
            <a:r>
              <a:rPr lang="en-US" sz="48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śmieci</a:t>
            </a:r>
            <a:r>
              <a:rPr lang="en-US" sz="48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48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ciągu</a:t>
            </a:r>
            <a:r>
              <a:rPr lang="en-US" sz="48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48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roku</a:t>
            </a:r>
            <a:r>
              <a:rPr lang="en-US" sz="48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*.</a:t>
            </a:r>
            <a:r>
              <a:rPr lang="en-US" sz="48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876800" y="704702"/>
            <a:ext cx="7016851" cy="104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Musimy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to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zatrzymać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7837" y="3527737"/>
            <a:ext cx="6023889" cy="3540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Czas wcisnąć</a:t>
            </a: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STOP! </a:t>
            </a:r>
          </a:p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Ziemia ma ograniczone zasoby – nie ma planety B!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198558" y="229777"/>
            <a:ext cx="6501833" cy="261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57"/>
              </a:lnSpc>
            </a:pPr>
            <a:r>
              <a:rPr lang="en-US" sz="61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Cykl życia produktu (LCA – Life Cycle Assessment)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63949" y="3344937"/>
            <a:ext cx="6972160" cy="492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Każdy produkt ma swoją drogę: </a:t>
            </a:r>
          </a:p>
          <a:p>
            <a:pPr marL="863596" lvl="1" indent="-431798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wydobycie surowców </a:t>
            </a:r>
          </a:p>
          <a:p>
            <a:pPr marL="863596" lvl="1" indent="-431798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produkcja</a:t>
            </a:r>
          </a:p>
          <a:p>
            <a:pPr marL="863596" lvl="1" indent="-431798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transport </a:t>
            </a:r>
          </a:p>
          <a:p>
            <a:pPr marL="863596" lvl="1" indent="-431798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konsumpcja </a:t>
            </a:r>
          </a:p>
          <a:p>
            <a:pPr marL="863596" lvl="1" indent="-431798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zagospodarowanie po zużyciu (recykling lub... składowisko).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2538"/>
            <a:ext cx="18283566" cy="10284506"/>
          </a:xfrm>
          <a:custGeom>
            <a:avLst/>
            <a:gdLst/>
            <a:ahLst/>
            <a:cxnLst/>
            <a:rect l="l" t="t" r="r" b="b"/>
            <a:pathLst>
              <a:path w="18283566" h="10284506">
                <a:moveTo>
                  <a:pt x="0" y="0"/>
                </a:moveTo>
                <a:lnTo>
                  <a:pt x="18283566" y="0"/>
                </a:lnTo>
                <a:lnTo>
                  <a:pt x="18283566" y="10284506"/>
                </a:lnTo>
                <a:lnTo>
                  <a:pt x="0" y="102845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-1600200" y="228517"/>
            <a:ext cx="14708401" cy="176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ts val="1200"/>
              </a:spcBef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Hierarchia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sposobów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postępowania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3149"/>
              </a:lnSpc>
              <a:spcBef>
                <a:spcPts val="1200"/>
              </a:spcBef>
            </a:pP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odpadami</a:t>
            </a:r>
            <a:endParaRPr lang="en-US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67000" y="2341273"/>
            <a:ext cx="5539247" cy="653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ZAPOBIEGANIE / REDUKCJAJ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05200" y="3633385"/>
            <a:ext cx="612712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00"/>
              </a:lnSpc>
              <a:spcBef>
                <a:spcPct val="0"/>
              </a:spcBef>
            </a:pPr>
            <a:r>
              <a:rPr lang="en-US" sz="3999" dirty="0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PONOWNE UŻYWANIE / NAPRAWIANIE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622186" y="5504873"/>
            <a:ext cx="2323962" cy="653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RECYKLING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22185" y="7195735"/>
            <a:ext cx="3308778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ODZYSK ENERGII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74936" y="8176200"/>
            <a:ext cx="6744970" cy="1368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6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5426"/>
              </a:lnSpc>
              <a:spcBef>
                <a:spcPct val="0"/>
              </a:spcBef>
            </a:pPr>
            <a:r>
              <a:rPr lang="en-US" sz="3875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UNIESZKODLIWIANIE (SKŁADOWANIE)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3931666" y="428636"/>
            <a:ext cx="9266411" cy="185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44"/>
              </a:lnSpc>
            </a:pPr>
            <a:r>
              <a:rPr lang="en-US" sz="62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Mniej konsumpcjonizmu</a:t>
            </a:r>
          </a:p>
          <a:p>
            <a:pPr algn="ctr">
              <a:lnSpc>
                <a:spcPts val="7244"/>
              </a:lnSpc>
            </a:pPr>
            <a:r>
              <a:rPr lang="en-US" sz="62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– stop pułapce "Fast"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8155" y="3439262"/>
            <a:ext cx="7486516" cy="465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Kupujesz gadżety na jeden sezon i tanie, sztuczne ubrania (fast fashion)?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Czas wcisnąć </a:t>
            </a: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STOP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 Nadmierna konsumpcja</a:t>
            </a: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to główny powód góry odpadów.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495800" y="419100"/>
            <a:ext cx="6783193" cy="19762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748"/>
              </a:lnSpc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Świadomy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konsument</a:t>
            </a:r>
            <a:endParaRPr lang="en-US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7748"/>
              </a:lnSpc>
            </a:pP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–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wybieraj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jakość</a:t>
            </a:r>
            <a:endParaRPr lang="en-US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85029" y="3084023"/>
            <a:ext cx="7491374" cy="492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Zanim coś kupisz, pomyśl: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czy naprawdę tego potrzebujesz?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Jeśli kupujesz – wybieraj materiały naturalne (len, wełna, bawełna), które nadają się do recyklingu, zamiast taniego poliestru.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15653" y="3179273"/>
            <a:ext cx="713047" cy="515244"/>
            <a:chOff x="0" y="0"/>
            <a:chExt cx="812800" cy="587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CD33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5653" y="5337826"/>
            <a:ext cx="713047" cy="515244"/>
            <a:chOff x="0" y="0"/>
            <a:chExt cx="812800" cy="587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CD33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343401" y="453389"/>
            <a:ext cx="9710848" cy="2156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Fast fashion a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odpady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endParaRPr lang="pl-PL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tekstylne</a:t>
            </a:r>
            <a:endParaRPr lang="en-US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67597" y="3162605"/>
            <a:ext cx="6948780" cy="351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Tania, sztuczna odzież rozkłada się setki lat i zatyka sortownie. Zamiast kupować kolejną bluzę, wymieniaj się ubraniami ze znajomymi lub korzystaj z drugiego obiegu.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889814" y="421145"/>
            <a:ext cx="6637985" cy="18994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3"/>
              </a:lnSpc>
            </a:pP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Niemarnowanie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jedzenia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81626" y="3162605"/>
            <a:ext cx="6294144" cy="281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Ograniczaj jedzenie fast-foodów w jednorazowych plastikach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Planuj posiłki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Kupuj tyle, ile zjesz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2177" y="6193951"/>
            <a:ext cx="7608387" cy="2259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6"/>
              </a:lnSpc>
              <a:spcBef>
                <a:spcPct val="0"/>
              </a:spcBef>
            </a:pPr>
            <a:r>
              <a:rPr lang="en-US" sz="4975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Pamiętaj: </a:t>
            </a:r>
          </a:p>
          <a:p>
            <a:pPr algn="ctr">
              <a:lnSpc>
                <a:spcPts val="5426"/>
              </a:lnSpc>
              <a:spcBef>
                <a:spcPct val="0"/>
              </a:spcBef>
            </a:pPr>
            <a:r>
              <a:rPr lang="en-US" sz="3875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marnowanie jedzenia to też </a:t>
            </a:r>
          </a:p>
          <a:p>
            <a:pPr algn="ctr">
              <a:lnSpc>
                <a:spcPts val="5426"/>
              </a:lnSpc>
              <a:spcBef>
                <a:spcPct val="0"/>
              </a:spcBef>
            </a:pPr>
            <a:r>
              <a:rPr lang="en-US" sz="3875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marnowanie wody i pracy ludzi.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315653" y="5460411"/>
            <a:ext cx="713047" cy="515244"/>
            <a:chOff x="0" y="0"/>
            <a:chExt cx="812800" cy="5873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CD33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15653" y="4741595"/>
            <a:ext cx="713047" cy="515244"/>
            <a:chOff x="0" y="0"/>
            <a:chExt cx="812800" cy="5873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CD33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15653" y="3264326"/>
            <a:ext cx="713047" cy="515244"/>
            <a:chOff x="0" y="0"/>
            <a:chExt cx="812800" cy="5873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CD3333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267200" y="495300"/>
            <a:ext cx="7997093" cy="22117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Odmawiaj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jednorazówkam</a:t>
            </a:r>
            <a:endParaRPr lang="en-US" sz="62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żyj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stylu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"Zero Waste"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41192" y="3934460"/>
            <a:ext cx="8251387" cy="422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Miej przy sobie wielorazowy bidon, kubek na kawę i torbę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Zamiast jednorazowych baterii używaj ładowalnych akumulatorków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15653" y="4281372"/>
            <a:ext cx="713047" cy="498046"/>
            <a:chOff x="0" y="0"/>
            <a:chExt cx="812800" cy="5677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67722"/>
            </a:xfrm>
            <a:custGeom>
              <a:avLst/>
              <a:gdLst/>
              <a:ahLst/>
              <a:cxnLst/>
              <a:rect l="l" t="t" r="r" b="b"/>
              <a:pathLst>
                <a:path w="812800" h="567722">
                  <a:moveTo>
                    <a:pt x="812800" y="283861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4521"/>
                  </a:lnTo>
                  <a:lnTo>
                    <a:pt x="406400" y="364521"/>
                  </a:lnTo>
                  <a:lnTo>
                    <a:pt x="406400" y="567722"/>
                  </a:lnTo>
                  <a:lnTo>
                    <a:pt x="812800" y="283861"/>
                  </a:lnTo>
                  <a:close/>
                </a:path>
              </a:pathLst>
            </a:custGeom>
            <a:solidFill>
              <a:srgbClr val="CD333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99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15653" y="6362178"/>
            <a:ext cx="713047" cy="481508"/>
            <a:chOff x="0" y="0"/>
            <a:chExt cx="812800" cy="54886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48869"/>
            </a:xfrm>
            <a:custGeom>
              <a:avLst/>
              <a:gdLst/>
              <a:ahLst/>
              <a:cxnLst/>
              <a:rect l="l" t="t" r="r" b="b"/>
              <a:pathLst>
                <a:path w="812800" h="548869">
                  <a:moveTo>
                    <a:pt x="812800" y="274435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45669"/>
                  </a:lnTo>
                  <a:lnTo>
                    <a:pt x="406400" y="345669"/>
                  </a:lnTo>
                  <a:lnTo>
                    <a:pt x="406400" y="548869"/>
                  </a:lnTo>
                  <a:lnTo>
                    <a:pt x="812800" y="274435"/>
                  </a:lnTo>
                  <a:close/>
                </a:path>
              </a:pathLst>
            </a:custGeom>
            <a:solidFill>
              <a:srgbClr val="CD3333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1805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3276600" y="596081"/>
            <a:ext cx="9884569" cy="2130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Naprawiaj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angażuj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się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br>
              <a:rPr lang="pl-PL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</a:b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społecznie</a:t>
            </a:r>
            <a:endParaRPr lang="en-US" sz="61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7039" y="3689350"/>
            <a:ext cx="7743694" cy="351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Zepsuło się? Naprawiaj zamiast wyrzucać. Angażuj się w wolontariat, dziel się tym, co masz (np. jedzenie, ubrania, sprzęt sportowy czy książki)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 lokalnych społecznościach.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8101"/>
            <a:ext cx="18337957" cy="10315101"/>
          </a:xfrm>
          <a:custGeom>
            <a:avLst/>
            <a:gdLst/>
            <a:ahLst/>
            <a:cxnLst/>
            <a:rect l="l" t="t" r="r" b="b"/>
            <a:pathLst>
              <a:path w="18337957" h="10315101">
                <a:moveTo>
                  <a:pt x="0" y="0"/>
                </a:moveTo>
                <a:lnTo>
                  <a:pt x="18337957" y="0"/>
                </a:lnTo>
                <a:lnTo>
                  <a:pt x="18337957" y="10315101"/>
                </a:lnTo>
                <a:lnTo>
                  <a:pt x="0" y="103151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419600" y="419100"/>
            <a:ext cx="9035005" cy="2046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63"/>
              </a:lnSpc>
            </a:pP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Właściwa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segregacja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w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domu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</a:p>
          <a:p>
            <a:pPr algn="ctr">
              <a:lnSpc>
                <a:spcPts val="8063"/>
              </a:lnSpc>
            </a:pP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–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zasada</a:t>
            </a:r>
            <a:r>
              <a:rPr lang="en-US" sz="63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5 </a:t>
            </a:r>
            <a:r>
              <a:rPr lang="en-US" sz="63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pojemników</a:t>
            </a:r>
            <a:endParaRPr lang="en-US" sz="63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43069" y="3322874"/>
            <a:ext cx="4634176" cy="357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Segregacja to nie opcja, to </a:t>
            </a:r>
            <a:r>
              <a:rPr lang="en-US" sz="39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prawny obowiązek</a:t>
            </a: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. Dzielimy odpady</a:t>
            </a:r>
          </a:p>
          <a:p>
            <a:pPr algn="ctr">
              <a:lnSpc>
                <a:spcPts val="6019"/>
              </a:lnSpc>
              <a:spcBef>
                <a:spcPct val="0"/>
              </a:spcBef>
            </a:pPr>
            <a:r>
              <a:rPr lang="en-US" sz="42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42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na 5 głównych frakcji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bezpośrednio u źródła.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3810000" y="701101"/>
            <a:ext cx="13572289" cy="982151"/>
            <a:chOff x="0" y="0"/>
            <a:chExt cx="3546931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46931" cy="258673"/>
            </a:xfrm>
            <a:custGeom>
              <a:avLst/>
              <a:gdLst/>
              <a:ahLst/>
              <a:cxnLst/>
              <a:rect l="l" t="t" r="r" b="b"/>
              <a:pathLst>
                <a:path w="3546931" h="258673">
                  <a:moveTo>
                    <a:pt x="29318" y="0"/>
                  </a:moveTo>
                  <a:lnTo>
                    <a:pt x="3517612" y="0"/>
                  </a:lnTo>
                  <a:cubicBezTo>
                    <a:pt x="3533804" y="0"/>
                    <a:pt x="3546931" y="13126"/>
                    <a:pt x="3546931" y="29318"/>
                  </a:cubicBezTo>
                  <a:lnTo>
                    <a:pt x="3546931" y="229355"/>
                  </a:lnTo>
                  <a:cubicBezTo>
                    <a:pt x="3546931" y="245547"/>
                    <a:pt x="3533804" y="258673"/>
                    <a:pt x="3517612" y="258673"/>
                  </a:cubicBezTo>
                  <a:lnTo>
                    <a:pt x="29318" y="258673"/>
                  </a:lnTo>
                  <a:cubicBezTo>
                    <a:pt x="13126" y="258673"/>
                    <a:pt x="0" y="245547"/>
                    <a:pt x="0" y="229355"/>
                  </a:cubicBezTo>
                  <a:lnTo>
                    <a:pt x="0" y="29318"/>
                  </a:lnTo>
                  <a:cubicBezTo>
                    <a:pt x="0" y="13126"/>
                    <a:pt x="13126" y="0"/>
                    <a:pt x="29318" y="0"/>
                  </a:cubicBezTo>
                  <a:close/>
                </a:path>
              </a:pathLst>
            </a:custGeom>
            <a:solidFill>
              <a:srgbClr val="FFBD5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546931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962400" y="626391"/>
            <a:ext cx="13296900" cy="933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Żółty</a:t>
            </a:r>
            <a:r>
              <a:rPr lang="en-US" sz="56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56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pojemnik</a:t>
            </a:r>
            <a:r>
              <a:rPr lang="en-US" sz="56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– METALE I TWORZYWA SZTUCZNE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8200" y="2476500"/>
            <a:ext cx="7516464" cy="6139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 err="1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Wrzucamy</a:t>
            </a:r>
            <a:r>
              <a:rPr lang="en-US" sz="4499" dirty="0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: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plastikowe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butelki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nakrętki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kapsle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puszki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kartony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po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mleku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/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soku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opakowania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plastiku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i folie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</a:t>
            </a:r>
            <a:r>
              <a:rPr lang="en-US" sz="44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wrzucamy</a:t>
            </a:r>
            <a:r>
              <a:rPr lang="en-US" sz="44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: 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zużytego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sprzętu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elektronicznego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zabawek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elektroniką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opakowań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po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olejach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silnikowych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, 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baterii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4518185" y="919481"/>
            <a:ext cx="8401788" cy="982151"/>
            <a:chOff x="0" y="0"/>
            <a:chExt cx="2212817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2817" cy="258673"/>
            </a:xfrm>
            <a:custGeom>
              <a:avLst/>
              <a:gdLst/>
              <a:ahLst/>
              <a:cxnLst/>
              <a:rect l="l" t="t" r="r" b="b"/>
              <a:pathLst>
                <a:path w="2212817" h="258673">
                  <a:moveTo>
                    <a:pt x="46995" y="0"/>
                  </a:moveTo>
                  <a:lnTo>
                    <a:pt x="2165822" y="0"/>
                  </a:lnTo>
                  <a:cubicBezTo>
                    <a:pt x="2178286" y="0"/>
                    <a:pt x="2190239" y="4951"/>
                    <a:pt x="2199052" y="13764"/>
                  </a:cubicBezTo>
                  <a:cubicBezTo>
                    <a:pt x="2207865" y="22578"/>
                    <a:pt x="2212817" y="34531"/>
                    <a:pt x="2212817" y="46995"/>
                  </a:cubicBezTo>
                  <a:lnTo>
                    <a:pt x="2212817" y="211679"/>
                  </a:lnTo>
                  <a:cubicBezTo>
                    <a:pt x="2212817" y="224143"/>
                    <a:pt x="2207865" y="236096"/>
                    <a:pt x="2199052" y="244909"/>
                  </a:cubicBezTo>
                  <a:cubicBezTo>
                    <a:pt x="2190239" y="253722"/>
                    <a:pt x="2178286" y="258673"/>
                    <a:pt x="2165822" y="258673"/>
                  </a:cubicBezTo>
                  <a:lnTo>
                    <a:pt x="46995" y="258673"/>
                  </a:lnTo>
                  <a:cubicBezTo>
                    <a:pt x="34531" y="258673"/>
                    <a:pt x="22578" y="253722"/>
                    <a:pt x="13764" y="244909"/>
                  </a:cubicBezTo>
                  <a:cubicBezTo>
                    <a:pt x="4951" y="236096"/>
                    <a:pt x="0" y="224143"/>
                    <a:pt x="0" y="211679"/>
                  </a:cubicBezTo>
                  <a:lnTo>
                    <a:pt x="0" y="46995"/>
                  </a:lnTo>
                  <a:cubicBezTo>
                    <a:pt x="0" y="34531"/>
                    <a:pt x="4951" y="22578"/>
                    <a:pt x="13764" y="13764"/>
                  </a:cubicBezTo>
                  <a:cubicBezTo>
                    <a:pt x="22578" y="4951"/>
                    <a:pt x="34531" y="0"/>
                    <a:pt x="46995" y="0"/>
                  </a:cubicBez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2817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918397" y="853025"/>
            <a:ext cx="7333298" cy="981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en-US" sz="5599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Niebieski pojemnik – PAPIER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53626" y="2413154"/>
            <a:ext cx="7326522" cy="653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Wrzucamy: </a:t>
            </a:r>
          </a:p>
          <a:p>
            <a:pPr marL="863596" lvl="1" indent="-431798" algn="l">
              <a:lnSpc>
                <a:spcPts val="3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gazety</a:t>
            </a:r>
          </a:p>
          <a:p>
            <a:pPr marL="863596" lvl="1" indent="-431798" algn="l">
              <a:lnSpc>
                <a:spcPts val="3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magazyny</a:t>
            </a:r>
          </a:p>
          <a:p>
            <a:pPr marL="863596" lvl="1" indent="-431798" algn="l">
              <a:lnSpc>
                <a:spcPts val="3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zeszyty</a:t>
            </a:r>
          </a:p>
          <a:p>
            <a:pPr marL="863596" lvl="1" indent="-431798" algn="l">
              <a:lnSpc>
                <a:spcPts val="3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zgniecione kartony</a:t>
            </a:r>
          </a:p>
          <a:p>
            <a:pPr marL="863596" lvl="1" indent="-431798" algn="l">
              <a:lnSpc>
                <a:spcPts val="3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tekturę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wrzucamy:</a:t>
            </a:r>
          </a:p>
          <a:p>
            <a:pPr marL="863596" lvl="1" indent="-431798" algn="just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papieru zatłuszczonego</a:t>
            </a:r>
          </a:p>
          <a:p>
            <a:pPr marL="863596" lvl="1" indent="-431798" algn="just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brudnych pudełek po pizzy</a:t>
            </a:r>
          </a:p>
          <a:p>
            <a:pPr marL="863596" lvl="1" indent="-431798" algn="just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tapet</a:t>
            </a:r>
          </a:p>
          <a:p>
            <a:pPr marL="863596" lvl="1" indent="-431798" algn="just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kalki</a:t>
            </a:r>
          </a:p>
          <a:p>
            <a:pPr marL="863596" lvl="1" indent="-431798" algn="just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paragonów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4909153" y="855954"/>
            <a:ext cx="7664605" cy="982151"/>
            <a:chOff x="0" y="0"/>
            <a:chExt cx="2018662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18661" cy="258673"/>
            </a:xfrm>
            <a:custGeom>
              <a:avLst/>
              <a:gdLst/>
              <a:ahLst/>
              <a:cxnLst/>
              <a:rect l="l" t="t" r="r" b="b"/>
              <a:pathLst>
                <a:path w="2018661" h="258673">
                  <a:moveTo>
                    <a:pt x="51514" y="0"/>
                  </a:moveTo>
                  <a:lnTo>
                    <a:pt x="1967147" y="0"/>
                  </a:lnTo>
                  <a:cubicBezTo>
                    <a:pt x="1995598" y="0"/>
                    <a:pt x="2018661" y="23064"/>
                    <a:pt x="2018661" y="51514"/>
                  </a:cubicBezTo>
                  <a:lnTo>
                    <a:pt x="2018661" y="207159"/>
                  </a:lnTo>
                  <a:cubicBezTo>
                    <a:pt x="2018661" y="235610"/>
                    <a:pt x="1995598" y="258673"/>
                    <a:pt x="1967147" y="258673"/>
                  </a:cubicBezTo>
                  <a:lnTo>
                    <a:pt x="51514" y="258673"/>
                  </a:lnTo>
                  <a:cubicBezTo>
                    <a:pt x="37852" y="258673"/>
                    <a:pt x="24749" y="253246"/>
                    <a:pt x="15088" y="243585"/>
                  </a:cubicBezTo>
                  <a:cubicBezTo>
                    <a:pt x="5427" y="233924"/>
                    <a:pt x="0" y="220821"/>
                    <a:pt x="0" y="207159"/>
                  </a:cubicBezTo>
                  <a:lnTo>
                    <a:pt x="0" y="51514"/>
                  </a:lnTo>
                  <a:cubicBezTo>
                    <a:pt x="0" y="23064"/>
                    <a:pt x="23064" y="0"/>
                    <a:pt x="51514" y="0"/>
                  </a:cubicBezTo>
                  <a:close/>
                </a:path>
              </a:pathLst>
            </a:custGeom>
            <a:solidFill>
              <a:srgbClr val="759438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18662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54841" y="781243"/>
            <a:ext cx="6817201" cy="998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Zielony pojemnik – SZKŁO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6616" y="3195939"/>
            <a:ext cx="6166771" cy="5120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Wrzucamy:</a:t>
            </a:r>
          </a:p>
          <a:p>
            <a:pPr marL="863596" lvl="1" indent="-431798" algn="l">
              <a:lnSpc>
                <a:spcPts val="383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szklane butelki </a:t>
            </a:r>
          </a:p>
          <a:p>
            <a:pPr marL="863596" lvl="1" indent="-431798" algn="l">
              <a:lnSpc>
                <a:spcPts val="383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szklane słoiki </a:t>
            </a:r>
          </a:p>
          <a:p>
            <a:pPr algn="l">
              <a:lnSpc>
                <a:spcPts val="3839"/>
              </a:lnSpc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6299"/>
              </a:lnSpc>
            </a:pPr>
            <a:r>
              <a:rPr lang="en-US" sz="44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wrzucamy: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ceramiki i fajansu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luster i szyb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żarówek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szklanek i kieliszków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4909153" y="647700"/>
            <a:ext cx="9172479" cy="982151"/>
            <a:chOff x="0" y="0"/>
            <a:chExt cx="2415797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15797" cy="258673"/>
            </a:xfrm>
            <a:custGeom>
              <a:avLst/>
              <a:gdLst/>
              <a:ahLst/>
              <a:cxnLst/>
              <a:rect l="l" t="t" r="r" b="b"/>
              <a:pathLst>
                <a:path w="2415797" h="258673">
                  <a:moveTo>
                    <a:pt x="43046" y="0"/>
                  </a:moveTo>
                  <a:lnTo>
                    <a:pt x="2372751" y="0"/>
                  </a:lnTo>
                  <a:cubicBezTo>
                    <a:pt x="2396525" y="0"/>
                    <a:pt x="2415797" y="19272"/>
                    <a:pt x="2415797" y="43046"/>
                  </a:cubicBezTo>
                  <a:lnTo>
                    <a:pt x="2415797" y="215627"/>
                  </a:lnTo>
                  <a:cubicBezTo>
                    <a:pt x="2415797" y="239401"/>
                    <a:pt x="2396525" y="258673"/>
                    <a:pt x="2372751" y="258673"/>
                  </a:cubicBezTo>
                  <a:lnTo>
                    <a:pt x="43046" y="258673"/>
                  </a:lnTo>
                  <a:cubicBezTo>
                    <a:pt x="31629" y="258673"/>
                    <a:pt x="20681" y="254138"/>
                    <a:pt x="12608" y="246066"/>
                  </a:cubicBezTo>
                  <a:cubicBezTo>
                    <a:pt x="4535" y="237993"/>
                    <a:pt x="0" y="227044"/>
                    <a:pt x="0" y="215627"/>
                  </a:cubicBezTo>
                  <a:lnTo>
                    <a:pt x="0" y="43046"/>
                  </a:lnTo>
                  <a:cubicBezTo>
                    <a:pt x="0" y="19272"/>
                    <a:pt x="19272" y="0"/>
                    <a:pt x="43046" y="0"/>
                  </a:cubicBezTo>
                  <a:close/>
                </a:path>
              </a:pathLst>
            </a:custGeom>
            <a:solidFill>
              <a:srgbClr val="967657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15797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64278" y="587079"/>
            <a:ext cx="8647588" cy="998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Brązowy pojemnik – BIOODPADY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63482" y="2510556"/>
            <a:ext cx="7923829" cy="6792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Wrzucamy: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resztki warzyw i owoców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pieczywo 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skorupki jaj 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fusy po kawie/herbacie</a:t>
            </a:r>
          </a:p>
          <a:p>
            <a:pPr marL="863596" lvl="1" indent="-431798" algn="l">
              <a:lnSpc>
                <a:spcPts val="395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liście, trawę i  gałęzie</a:t>
            </a:r>
          </a:p>
          <a:p>
            <a:pPr algn="l">
              <a:lnSpc>
                <a:spcPts val="1584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wrzucamy:</a:t>
            </a:r>
          </a:p>
          <a:p>
            <a:pPr marL="863596" lvl="1" indent="-431798" algn="just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kości i mięsa </a:t>
            </a:r>
          </a:p>
          <a:p>
            <a:pPr marL="863596" lvl="1" indent="-431798" algn="just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nabiału</a:t>
            </a:r>
          </a:p>
          <a:p>
            <a:pPr marL="863596" lvl="1" indent="-431798" algn="just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leków</a:t>
            </a:r>
          </a:p>
          <a:p>
            <a:pPr marL="863596" lvl="1" indent="-431798" algn="just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ziemi i kamieni</a:t>
            </a:r>
          </a:p>
          <a:p>
            <a:pPr marL="863596" lvl="1" indent="-431798" algn="just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odchodów zwierzęcych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71808"/>
            <a:ext cx="18415659" cy="10358808"/>
          </a:xfrm>
          <a:custGeom>
            <a:avLst/>
            <a:gdLst/>
            <a:ahLst/>
            <a:cxnLst/>
            <a:rect l="l" t="t" r="r" b="b"/>
            <a:pathLst>
              <a:path w="18415659" h="10358808">
                <a:moveTo>
                  <a:pt x="0" y="0"/>
                </a:moveTo>
                <a:lnTo>
                  <a:pt x="18415659" y="0"/>
                </a:lnTo>
                <a:lnTo>
                  <a:pt x="18415659" y="10358808"/>
                </a:lnTo>
                <a:lnTo>
                  <a:pt x="0" y="103588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3" name="Group 3"/>
          <p:cNvGrpSpPr/>
          <p:nvPr/>
        </p:nvGrpSpPr>
        <p:grpSpPr>
          <a:xfrm>
            <a:off x="4227783" y="416536"/>
            <a:ext cx="12154719" cy="982151"/>
            <a:chOff x="0" y="0"/>
            <a:chExt cx="3201243" cy="258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201243" cy="258673"/>
            </a:xfrm>
            <a:custGeom>
              <a:avLst/>
              <a:gdLst/>
              <a:ahLst/>
              <a:cxnLst/>
              <a:rect l="l" t="t" r="r" b="b"/>
              <a:pathLst>
                <a:path w="3201243" h="258673">
                  <a:moveTo>
                    <a:pt x="32484" y="0"/>
                  </a:moveTo>
                  <a:lnTo>
                    <a:pt x="3168759" y="0"/>
                  </a:lnTo>
                  <a:cubicBezTo>
                    <a:pt x="3177374" y="0"/>
                    <a:pt x="3185637" y="3422"/>
                    <a:pt x="3191729" y="9514"/>
                  </a:cubicBezTo>
                  <a:cubicBezTo>
                    <a:pt x="3197821" y="15606"/>
                    <a:pt x="3201243" y="23869"/>
                    <a:pt x="3201243" y="32484"/>
                  </a:cubicBezTo>
                  <a:lnTo>
                    <a:pt x="3201243" y="226189"/>
                  </a:lnTo>
                  <a:cubicBezTo>
                    <a:pt x="3201243" y="234804"/>
                    <a:pt x="3197821" y="243067"/>
                    <a:pt x="3191729" y="249159"/>
                  </a:cubicBezTo>
                  <a:cubicBezTo>
                    <a:pt x="3185637" y="255251"/>
                    <a:pt x="3177374" y="258673"/>
                    <a:pt x="3168759" y="258673"/>
                  </a:cubicBezTo>
                  <a:lnTo>
                    <a:pt x="32484" y="258673"/>
                  </a:lnTo>
                  <a:cubicBezTo>
                    <a:pt x="23869" y="258673"/>
                    <a:pt x="15606" y="255251"/>
                    <a:pt x="9514" y="249159"/>
                  </a:cubicBezTo>
                  <a:cubicBezTo>
                    <a:pt x="3422" y="243067"/>
                    <a:pt x="0" y="234804"/>
                    <a:pt x="0" y="226189"/>
                  </a:cubicBezTo>
                  <a:lnTo>
                    <a:pt x="0" y="32484"/>
                  </a:lnTo>
                  <a:cubicBezTo>
                    <a:pt x="0" y="23869"/>
                    <a:pt x="3422" y="15606"/>
                    <a:pt x="9514" y="9514"/>
                  </a:cubicBezTo>
                  <a:cubicBezTo>
                    <a:pt x="15606" y="3422"/>
                    <a:pt x="23869" y="0"/>
                    <a:pt x="32484" y="0"/>
                  </a:cubicBezTo>
                  <a:close/>
                </a:path>
              </a:pathLst>
            </a:custGeom>
            <a:solidFill>
              <a:srgbClr val="30372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201243" cy="296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31576" y="-654075"/>
            <a:ext cx="11347133" cy="200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</a:pPr>
            <a:endParaRPr/>
          </a:p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FFFFFF"/>
                </a:solidFill>
                <a:latin typeface="Ahkio"/>
                <a:ea typeface="Ahkio"/>
                <a:cs typeface="Ahkio"/>
                <a:sym typeface="Ahkio"/>
              </a:rPr>
              <a:t>Czarny pojemnik – ZMIESZANE (resztkowe)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76475" y="2526847"/>
            <a:ext cx="6411069" cy="604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Wrzucamy:</a:t>
            </a:r>
          </a:p>
          <a:p>
            <a:pPr algn="l">
              <a:lnSpc>
                <a:spcPts val="395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to, czego nie da się odzyskać ani wrzucić do innych pojemników (np. pampersy, zatłuszczony papier, ceramikę)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wrzucamy: </a:t>
            </a:r>
          </a:p>
          <a:p>
            <a:pPr marL="863596" lvl="1" indent="-431798" algn="l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odpadów niebezpiecznych</a:t>
            </a:r>
          </a:p>
          <a:p>
            <a:pPr marL="863596" lvl="1" indent="-431798" algn="l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baterii i elektrośmieci</a:t>
            </a:r>
          </a:p>
          <a:p>
            <a:pPr marL="863596" lvl="1" indent="-431798" algn="l">
              <a:lnSpc>
                <a:spcPts val="387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odpadów, które zbieramy selektywnie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47084" y="0"/>
            <a:ext cx="18435084" cy="10264526"/>
          </a:xfrm>
          <a:custGeom>
            <a:avLst/>
            <a:gdLst/>
            <a:ahLst/>
            <a:cxnLst/>
            <a:rect l="l" t="t" r="r" b="b"/>
            <a:pathLst>
              <a:path w="18435084" h="10264526">
                <a:moveTo>
                  <a:pt x="0" y="0"/>
                </a:moveTo>
                <a:lnTo>
                  <a:pt x="18435084" y="0"/>
                </a:lnTo>
                <a:lnTo>
                  <a:pt x="18435084" y="10264526"/>
                </a:lnTo>
                <a:lnTo>
                  <a:pt x="0" y="10264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 t="-512" b="-51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572000" y="687947"/>
            <a:ext cx="12105611" cy="9804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  <a:spcBef>
                <a:spcPct val="0"/>
              </a:spcBef>
            </a:pPr>
            <a:r>
              <a:rPr lang="en-US" sz="5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Złote</a:t>
            </a:r>
            <a:r>
              <a:rPr lang="en-US" sz="5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5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zasady</a:t>
            </a:r>
            <a:r>
              <a:rPr lang="en-US" sz="5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5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przygotowania</a:t>
            </a:r>
            <a:r>
              <a:rPr lang="en-US" sz="5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do </a:t>
            </a:r>
            <a:r>
              <a:rPr lang="en-US" sz="5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segregacji</a:t>
            </a:r>
            <a:endParaRPr lang="en-US" sz="5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96297" y="2763466"/>
            <a:ext cx="5630265" cy="5479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12"/>
              </a:lnSpc>
              <a:spcBef>
                <a:spcPct val="0"/>
              </a:spcBef>
            </a:pPr>
            <a:r>
              <a:rPr lang="en-US" sz="400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Zgniataj butelki, puszki , duże kartony (to więcej miejsca </a:t>
            </a:r>
          </a:p>
          <a:p>
            <a:pPr algn="l">
              <a:lnSpc>
                <a:spcPts val="5612"/>
              </a:lnSpc>
              <a:spcBef>
                <a:spcPct val="0"/>
              </a:spcBef>
            </a:pPr>
            <a:r>
              <a:rPr lang="en-US" sz="400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 Twoim koszu i śmieciarce!)</a:t>
            </a:r>
          </a:p>
          <a:p>
            <a:pPr algn="l">
              <a:lnSpc>
                <a:spcPts val="1552"/>
              </a:lnSpc>
              <a:spcBef>
                <a:spcPct val="0"/>
              </a:spcBef>
            </a:pPr>
            <a:endParaRPr lang="en-US" sz="400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612"/>
              </a:lnSpc>
              <a:spcBef>
                <a:spcPct val="0"/>
              </a:spcBef>
            </a:pPr>
            <a:r>
              <a:rPr lang="en-US" sz="400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Opróżniaj z resztek jedzenia!</a:t>
            </a:r>
          </a:p>
          <a:p>
            <a:pPr algn="l">
              <a:lnSpc>
                <a:spcPts val="2812"/>
              </a:lnSpc>
              <a:spcBef>
                <a:spcPct val="0"/>
              </a:spcBef>
            </a:pPr>
            <a:endParaRPr lang="en-US" sz="400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612"/>
              </a:lnSpc>
              <a:spcBef>
                <a:spcPct val="0"/>
              </a:spcBef>
            </a:pPr>
            <a:r>
              <a:rPr lang="en-US" sz="400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NIE myj opakowań – marnujesz wodę i generujesz ścieki!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672177" y="2868241"/>
            <a:ext cx="713047" cy="495243"/>
            <a:chOff x="0" y="0"/>
            <a:chExt cx="812800" cy="5645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2177" y="5308141"/>
            <a:ext cx="713047" cy="495243"/>
            <a:chOff x="0" y="0"/>
            <a:chExt cx="812800" cy="5645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2177" y="6287701"/>
            <a:ext cx="713047" cy="495243"/>
            <a:chOff x="0" y="0"/>
            <a:chExt cx="812800" cy="5645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3984036" y="885825"/>
            <a:ext cx="8496300" cy="1064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Przydomowe kompostowanie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291205"/>
            <a:ext cx="5966852" cy="430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24726"/>
                </a:solidFill>
                <a:latin typeface="Ahkio Bold"/>
                <a:ea typeface="Ahkio Bold"/>
                <a:cs typeface="Ahkio Bold"/>
                <a:sym typeface="Ahkio Bold"/>
              </a:rPr>
              <a:t>Posiadasz dom z ogródkiem?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CD3333"/>
                </a:solidFill>
                <a:latin typeface="Ahkio Bold"/>
                <a:ea typeface="Ahkio Bold"/>
                <a:cs typeface="Ahkio Bold"/>
                <a:sym typeface="Ahkio Bold"/>
              </a:rPr>
              <a:t>Kompostuj bioodpady!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24726"/>
                </a:solidFill>
                <a:latin typeface="Ahkio Bold"/>
                <a:ea typeface="Ahkio Bold"/>
                <a:cs typeface="Ahkio Bold"/>
                <a:sym typeface="Ahkio Bold"/>
              </a:rPr>
              <a:t>Natura w procesie tlenowego rozkładu zamieni je                           w darmowy nawóz (kompost) dla roślin.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246645" y="745222"/>
            <a:ext cx="10455592" cy="1776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31"/>
              </a:lnSpc>
            </a:pPr>
            <a:r>
              <a:rPr lang="en-US" sz="60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Odpady niebezpieczne i problemowe </a:t>
            </a:r>
          </a:p>
          <a:p>
            <a:pPr algn="ctr">
              <a:lnSpc>
                <a:spcPts val="6831"/>
              </a:lnSpc>
            </a:pPr>
            <a:r>
              <a:rPr lang="en-US" sz="60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– kierunek PSZOK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02777" y="3719820"/>
            <a:ext cx="6107131" cy="4308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Co zrobić ze zużytą elektroniką, oponami, chemią, bateriami? Oddaj je bezpłatnie do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PSZOK-u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(Punkt Selektywnego Zbierania Odpadów Komunalnych).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572159" y="885825"/>
            <a:ext cx="9143683" cy="1064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Co dokładnie przyjmuje PSZOK?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6020" y="3024188"/>
            <a:ext cx="8424311" cy="421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elektrośmieci (AGD/RTV)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meble i inne odpady wielkogabarytowe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opony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gruz budowlany z remontów domowych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tekstylia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przeterminowane leki</a:t>
            </a:r>
          </a:p>
          <a:p>
            <a:pPr marL="863596" lvl="1" indent="-431798" algn="l">
              <a:lnSpc>
                <a:spcPts val="4799"/>
              </a:lnSpc>
              <a:buFont typeface="Arial"/>
              <a:buChar char="•"/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farby, oleje i chemikalia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590800" y="571500"/>
            <a:ext cx="9795131" cy="101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Twój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lokalny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PSZOK – </a:t>
            </a:r>
            <a:r>
              <a:rPr lang="en-US" sz="61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sprawdź</a:t>
            </a:r>
            <a:r>
              <a:rPr lang="en-US" sz="61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to!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087418" y="1738025"/>
            <a:ext cx="6177271" cy="675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endParaRPr/>
          </a:p>
          <a:p>
            <a:pPr algn="l">
              <a:lnSpc>
                <a:spcPts val="6439"/>
              </a:lnSpc>
              <a:spcBef>
                <a:spcPct val="0"/>
              </a:spcBef>
            </a:pPr>
            <a:r>
              <a:rPr lang="en-US" sz="45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Sprawdź w telefonie: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Gdzie znajduje się najbliższy PSZOK w Twojej okolicy?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 jakich godzinach działa?</a:t>
            </a:r>
          </a:p>
          <a:p>
            <a:pPr algn="l">
              <a:lnSpc>
                <a:spcPts val="543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Czy ma limity na opony, gruz lub inne odpady?</a:t>
            </a:r>
          </a:p>
          <a:p>
            <a:pPr algn="l">
              <a:lnSpc>
                <a:spcPts val="447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Czy obok PSZOK-u funkcjonuje punkt “drugiego życia” lub napraw?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96242" y="3390436"/>
            <a:ext cx="713047" cy="495243"/>
            <a:chOff x="0" y="0"/>
            <a:chExt cx="812800" cy="5645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96242" y="5518895"/>
            <a:ext cx="713047" cy="515244"/>
            <a:chOff x="0" y="0"/>
            <a:chExt cx="812800" cy="587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3257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96242" y="6793823"/>
            <a:ext cx="713047" cy="515244"/>
            <a:chOff x="0" y="0"/>
            <a:chExt cx="812800" cy="58732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87325"/>
            </a:xfrm>
            <a:custGeom>
              <a:avLst/>
              <a:gdLst/>
              <a:ahLst/>
              <a:cxnLst/>
              <a:rect l="l" t="t" r="r" b="b"/>
              <a:pathLst>
                <a:path w="812800" h="587325">
                  <a:moveTo>
                    <a:pt x="812800" y="2936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84125"/>
                  </a:lnTo>
                  <a:lnTo>
                    <a:pt x="406400" y="384125"/>
                  </a:lnTo>
                  <a:lnTo>
                    <a:pt x="406400" y="587325"/>
                  </a:lnTo>
                  <a:lnTo>
                    <a:pt x="812800" y="293663"/>
                  </a:lnTo>
                  <a:close/>
                </a:path>
              </a:pathLst>
            </a:custGeom>
            <a:solidFill>
              <a:srgbClr val="32578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219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96242" y="4766592"/>
            <a:ext cx="713047" cy="495243"/>
            <a:chOff x="0" y="0"/>
            <a:chExt cx="812800" cy="56452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707404" y="470192"/>
            <a:ext cx="7182326" cy="989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615"/>
              </a:lnSpc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Jak działają instalacje?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0103" y="3607307"/>
            <a:ext cx="7182578" cy="3841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Miejsce, gdzie strumień odpadów zmieszanych i surowców trafia na taśmociągi. Za pomocą sit, separatorów magnetycznych                      i optycznych odpady są precyzyjnie dzielone na frakcje.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63959" y="723117"/>
            <a:ext cx="7530941" cy="2598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82"/>
              </a:lnSpc>
            </a:pPr>
            <a:endParaRPr/>
          </a:p>
          <a:p>
            <a:pPr algn="just">
              <a:lnSpc>
                <a:spcPts val="6782"/>
              </a:lnSpc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SORTOWNIA:</a:t>
            </a:r>
          </a:p>
          <a:p>
            <a:pPr algn="just">
              <a:lnSpc>
                <a:spcPts val="6782"/>
              </a:lnSpc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przetwarzanie mechaniczne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058608" y="3214351"/>
            <a:ext cx="6594073" cy="594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Kompostowanie: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rozkład tlenowy bioodpadów            w kontrolowanych warunkach, dzięki któremu uzyskuje się nawóz.</a:t>
            </a:r>
          </a:p>
          <a:p>
            <a:pPr algn="ctr">
              <a:lnSpc>
                <a:spcPts val="1120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Fermentacja: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rozkład beztlenowy, z którego odzyskuje się biogaz (zieloną energię) i nawóz.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77045" y="276211"/>
            <a:ext cx="7182326" cy="989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615"/>
              </a:lnSpc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Jak działają instalacje?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88870" y="1489821"/>
            <a:ext cx="8927624" cy="1556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84"/>
              </a:lnSpc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FERMENTACJA I KOMPOSTOWNIA:</a:t>
            </a:r>
          </a:p>
          <a:p>
            <a:pPr algn="just">
              <a:lnSpc>
                <a:spcPts val="5984"/>
              </a:lnSpc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przetwarzanie biologiczne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0" y="4290619"/>
            <a:ext cx="8094392" cy="2813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Nowoczesne zakłady termicznego przekształcania odpadów (tzw. spalarnie) utylizują odpady resztkowe, produkując      z nich prąd i ciepło.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08979" y="577406"/>
            <a:ext cx="7182326" cy="989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615"/>
              </a:lnSpc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Jak działają instalacje?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49711" y="970867"/>
            <a:ext cx="8300561" cy="3035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57"/>
              </a:lnSpc>
            </a:pPr>
            <a:endParaRPr/>
          </a:p>
          <a:p>
            <a:pPr algn="just">
              <a:lnSpc>
                <a:spcPts val="5857"/>
              </a:lnSpc>
            </a:pPr>
            <a:r>
              <a:rPr lang="en-US" sz="57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ZAKŁAD TERMICZNEGO </a:t>
            </a:r>
          </a:p>
          <a:p>
            <a:pPr algn="just">
              <a:lnSpc>
                <a:spcPts val="5857"/>
              </a:lnSpc>
            </a:pPr>
            <a:r>
              <a:rPr lang="en-US" sz="57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PRZEKSZTAŁCANIA ODPADÓW:</a:t>
            </a:r>
          </a:p>
          <a:p>
            <a:pPr algn="just">
              <a:lnSpc>
                <a:spcPts val="5857"/>
              </a:lnSpc>
            </a:pPr>
            <a:r>
              <a:rPr lang="en-US" sz="57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spalanie i odzysk energii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4542716" y="654439"/>
            <a:ext cx="10772140" cy="1113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Cel Polski: koniec ze składowaniem!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491" y="2721610"/>
            <a:ext cx="7787970" cy="4824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Składowanie (deponowanie na skłądowiskach) to najgorsza metoda unieszkodliwiania odpadów. </a:t>
            </a:r>
          </a:p>
          <a:p>
            <a:pPr algn="ctr">
              <a:lnSpc>
                <a:spcPts val="4759"/>
              </a:lnSpc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Zgodnie  z unijnym prawem, Polska musi drastycznie ograniczyć ilość składowanych odpadów (docelowo do max 10%). Wzrastać natomiast muszą wskaźniki recyklingu odpadów.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794753" y="-28143"/>
            <a:ext cx="7081203" cy="2742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Co powstaje w procesie </a:t>
            </a:r>
          </a:p>
          <a:p>
            <a:pPr algn="ctr">
              <a:lnSpc>
                <a:spcPts val="3967"/>
              </a:lnSpc>
            </a:pPr>
            <a:r>
              <a:rPr lang="en-US" sz="63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recyklingu?</a:t>
            </a:r>
          </a:p>
          <a:p>
            <a:pPr algn="l">
              <a:lnSpc>
                <a:spcPts val="8959"/>
              </a:lnSpc>
              <a:spcBef>
                <a:spcPct val="0"/>
              </a:spcBef>
            </a:pPr>
            <a:endParaRPr lang="en-US" sz="63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531325" y="3127930"/>
            <a:ext cx="5044939" cy="5492751"/>
            <a:chOff x="0" y="0"/>
            <a:chExt cx="6726585" cy="7323667"/>
          </a:xfrm>
        </p:grpSpPr>
        <p:sp>
          <p:nvSpPr>
            <p:cNvPr id="5" name="TextBox 5"/>
            <p:cNvSpPr txBox="1"/>
            <p:nvPr/>
          </p:nvSpPr>
          <p:spPr>
            <a:xfrm>
              <a:off x="0" y="-104775"/>
              <a:ext cx="6726585" cy="74284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499" dirty="0">
                  <a:solidFill>
                    <a:srgbClr val="32578B"/>
                  </a:solidFill>
                  <a:latin typeface="Ahkio"/>
                  <a:ea typeface="Ahkio"/>
                  <a:cs typeface="Ahkio"/>
                  <a:sym typeface="Ahkio"/>
                </a:rPr>
                <a:t>Plastik</a:t>
              </a:r>
            </a:p>
            <a:p>
              <a:pPr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poliestrowe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bluzy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,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wykładziny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,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nowe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butelki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,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doniczki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.</a:t>
              </a:r>
            </a:p>
            <a:p>
              <a:pPr algn="l">
                <a:lnSpc>
                  <a:spcPts val="3920"/>
                </a:lnSpc>
                <a:spcBef>
                  <a:spcPct val="0"/>
                </a:spcBef>
              </a:pPr>
              <a:endPara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endParaRPr>
            </a:p>
            <a:p>
              <a:pPr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499" dirty="0" err="1">
                  <a:solidFill>
                    <a:srgbClr val="32578B"/>
                  </a:solidFill>
                  <a:latin typeface="Ahkio"/>
                  <a:ea typeface="Ahkio"/>
                  <a:cs typeface="Ahkio"/>
                  <a:sym typeface="Ahkio"/>
                </a:rPr>
                <a:t>Metale</a:t>
              </a:r>
              <a:r>
                <a:rPr lang="en-US" sz="4499" dirty="0">
                  <a:solidFill>
                    <a:srgbClr val="32578B"/>
                  </a:solidFill>
                  <a:latin typeface="Ahkio"/>
                  <a:ea typeface="Ahkio"/>
                  <a:cs typeface="Ahkio"/>
                  <a:sym typeface="Ahkio"/>
                </a:rPr>
                <a:t> </a:t>
              </a:r>
            </a:p>
            <a:p>
              <a:pPr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puszki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,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części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rowerowe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,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elementy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 </a:t>
              </a:r>
              <a:r>
                <a:rPr lang="en-US" sz="3999" dirty="0" err="1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samochodowe</a:t>
              </a:r>
              <a:r>
                <a:rPr lang="en-US" sz="3999" dirty="0">
                  <a:solidFill>
                    <a:srgbClr val="024726"/>
                  </a:solidFill>
                  <a:latin typeface="Ahkio"/>
                  <a:ea typeface="Ahkio"/>
                  <a:cs typeface="Ahkio"/>
                  <a:sym typeface="Ahkio"/>
                </a:rPr>
                <a:t>.</a:t>
              </a:r>
            </a:p>
          </p:txBody>
        </p:sp>
        <p:grpSp>
          <p:nvGrpSpPr>
            <p:cNvPr id="6" name="Group 6"/>
            <p:cNvGrpSpPr/>
            <p:nvPr/>
          </p:nvGrpSpPr>
          <p:grpSpPr>
            <a:xfrm rot="5400000">
              <a:off x="2048928" y="145203"/>
              <a:ext cx="950729" cy="660324"/>
              <a:chOff x="0" y="0"/>
              <a:chExt cx="812800" cy="56452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56452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64526">
                    <a:moveTo>
                      <a:pt x="812800" y="282263"/>
                    </a:moveTo>
                    <a:lnTo>
                      <a:pt x="406400" y="0"/>
                    </a:lnTo>
                    <a:lnTo>
                      <a:pt x="406400" y="203200"/>
                    </a:lnTo>
                    <a:lnTo>
                      <a:pt x="0" y="203200"/>
                    </a:lnTo>
                    <a:lnTo>
                      <a:pt x="0" y="361326"/>
                    </a:lnTo>
                    <a:lnTo>
                      <a:pt x="406400" y="361326"/>
                    </a:lnTo>
                    <a:lnTo>
                      <a:pt x="406400" y="564526"/>
                    </a:lnTo>
                    <a:lnTo>
                      <a:pt x="812800" y="282263"/>
                    </a:lnTo>
                    <a:close/>
                  </a:path>
                </a:pathLst>
              </a:custGeom>
              <a:solidFill>
                <a:srgbClr val="32578B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165100"/>
                <a:ext cx="711200" cy="19622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5400000">
              <a:off x="2048928" y="4558348"/>
              <a:ext cx="950729" cy="660324"/>
              <a:chOff x="0" y="0"/>
              <a:chExt cx="812800" cy="56452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564526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64526">
                    <a:moveTo>
                      <a:pt x="812800" y="282263"/>
                    </a:moveTo>
                    <a:lnTo>
                      <a:pt x="406400" y="0"/>
                    </a:lnTo>
                    <a:lnTo>
                      <a:pt x="406400" y="203200"/>
                    </a:lnTo>
                    <a:lnTo>
                      <a:pt x="0" y="203200"/>
                    </a:lnTo>
                    <a:lnTo>
                      <a:pt x="0" y="361326"/>
                    </a:lnTo>
                    <a:lnTo>
                      <a:pt x="406400" y="361326"/>
                    </a:lnTo>
                    <a:lnTo>
                      <a:pt x="406400" y="564526"/>
                    </a:lnTo>
                    <a:lnTo>
                      <a:pt x="812800" y="282263"/>
                    </a:lnTo>
                    <a:close/>
                  </a:path>
                </a:pathLst>
              </a:custGeom>
              <a:solidFill>
                <a:srgbClr val="32578B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165100"/>
                <a:ext cx="711200" cy="19622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/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794753" y="1008607"/>
            <a:ext cx="7539672" cy="200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Tworzywa sztuczne i metale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1808863" y="2527881"/>
            <a:ext cx="5318339" cy="58096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Szkło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nowe słoiki i butelki.</a:t>
            </a:r>
          </a:p>
          <a:p>
            <a:pPr algn="l">
              <a:lnSpc>
                <a:spcPts val="2660"/>
              </a:lnSpc>
              <a:spcBef>
                <a:spcPct val="0"/>
              </a:spcBef>
            </a:pPr>
            <a:endParaRPr lang="en-US" sz="38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Papier 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zeszyty, tektura falista, papier toaletowy.</a:t>
            </a:r>
          </a:p>
          <a:p>
            <a:pPr algn="l">
              <a:lnSpc>
                <a:spcPts val="3080"/>
              </a:lnSpc>
              <a:spcBef>
                <a:spcPct val="0"/>
              </a:spcBef>
            </a:pPr>
            <a:endParaRPr lang="en-US" sz="38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en-US" sz="43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Bioodpady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en-US" sz="38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nawóz, biogaz, energia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0320"/>
            <a:ext cx="10132377" cy="207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  <a:spcBef>
                <a:spcPct val="0"/>
              </a:spcBef>
            </a:pPr>
            <a:r>
              <a:rPr lang="en-US" sz="60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Co powstaje w procesie recyklingu?</a:t>
            </a:r>
          </a:p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Szkło, papier, bioodpady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3001004" y="2741558"/>
            <a:ext cx="713047" cy="495243"/>
            <a:chOff x="0" y="0"/>
            <a:chExt cx="812800" cy="5645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3248626" y="4569374"/>
            <a:ext cx="713047" cy="495243"/>
            <a:chOff x="0" y="0"/>
            <a:chExt cx="812800" cy="5645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4111510" y="7151127"/>
            <a:ext cx="713047" cy="495243"/>
            <a:chOff x="0" y="0"/>
            <a:chExt cx="812800" cy="5645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2133600" y="3471565"/>
            <a:ext cx="5565337" cy="596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Gruz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podbudowa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pod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drogi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3780"/>
              </a:lnSpc>
              <a:spcBef>
                <a:spcPct val="0"/>
              </a:spcBef>
            </a:pP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Opony</a:t>
            </a:r>
            <a:endParaRPr lang="en-US" sz="3999" dirty="0">
              <a:solidFill>
                <a:srgbClr val="32578B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granulat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boiska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sportowe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i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bezpieczne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place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zabaw</a:t>
            </a: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4480"/>
              </a:lnSpc>
              <a:spcBef>
                <a:spcPct val="0"/>
              </a:spcBef>
            </a:pPr>
            <a:endParaRPr lang="en-US" sz="3999" dirty="0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Drewno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płyty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wiórowe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lub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39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biomasa</a:t>
            </a:r>
            <a:r>
              <a:rPr lang="en-US" sz="39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00231" y="237305"/>
            <a:ext cx="10287635" cy="2087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Co powstaje w procesie recyklingu?</a:t>
            </a:r>
          </a:p>
          <a:p>
            <a:pPr algn="l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Gruz, opony, drewno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3253947" y="3609325"/>
            <a:ext cx="713047" cy="495243"/>
            <a:chOff x="0" y="0"/>
            <a:chExt cx="812800" cy="5645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3518280" y="5469385"/>
            <a:ext cx="713047" cy="495243"/>
            <a:chOff x="0" y="0"/>
            <a:chExt cx="812800" cy="56452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3604353" y="8071350"/>
            <a:ext cx="713047" cy="495243"/>
            <a:chOff x="0" y="0"/>
            <a:chExt cx="812800" cy="5645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803682" y="1143863"/>
            <a:ext cx="9940518" cy="102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Złe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postawy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–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czego</a:t>
            </a:r>
            <a:r>
              <a:rPr lang="en-US" sz="6299" dirty="0">
                <a:solidFill>
                  <a:srgbClr val="1800AD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NIE </a:t>
            </a:r>
            <a:r>
              <a:rPr lang="en-US" sz="6299" dirty="0" err="1">
                <a:solidFill>
                  <a:srgbClr val="CD3333"/>
                </a:solidFill>
                <a:latin typeface="Ahkio"/>
                <a:ea typeface="Ahkio"/>
                <a:cs typeface="Ahkio"/>
                <a:sym typeface="Ahkio"/>
              </a:rPr>
              <a:t>robimy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993923"/>
            <a:ext cx="8278959" cy="492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❌ Dzikie wysypiska w lasach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         (trują glebę i wody)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❌ Spalanie śmieci w piecach/ogniskach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        (rakotwórczy dym)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❌ Brak segregacji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       (podwyższone opłaty i nieodzyskane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       surowce).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040712" cy="10287000"/>
          </a:xfrm>
          <a:custGeom>
            <a:avLst/>
            <a:gdLst/>
            <a:ahLst/>
            <a:cxnLst/>
            <a:rect l="l" t="t" r="r" b="b"/>
            <a:pathLst>
              <a:path w="6040712" h="10287000">
                <a:moveTo>
                  <a:pt x="0" y="0"/>
                </a:moveTo>
                <a:lnTo>
                  <a:pt x="6040712" y="0"/>
                </a:lnTo>
                <a:lnTo>
                  <a:pt x="60407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 r="-20274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0" y="-74930"/>
            <a:ext cx="19453596" cy="10361930"/>
          </a:xfrm>
          <a:custGeom>
            <a:avLst/>
            <a:gdLst/>
            <a:ahLst/>
            <a:cxnLst/>
            <a:rect l="l" t="t" r="r" b="b"/>
            <a:pathLst>
              <a:path w="19453596" h="10361930">
                <a:moveTo>
                  <a:pt x="0" y="0"/>
                </a:moveTo>
                <a:lnTo>
                  <a:pt x="19453596" y="0"/>
                </a:lnTo>
                <a:lnTo>
                  <a:pt x="19453596" y="10361930"/>
                </a:lnTo>
                <a:lnTo>
                  <a:pt x="0" y="10361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t="-2802" b="-2802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841330" y="408622"/>
            <a:ext cx="11807869" cy="102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  <a:spcBef>
                <a:spcPct val="0"/>
              </a:spcBef>
            </a:pP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Ciekawostki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odpadowe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dla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6299" dirty="0" err="1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pokolenia</a:t>
            </a:r>
            <a:r>
              <a:rPr lang="en-US" sz="6299" dirty="0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Z.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3978" y="2569473"/>
            <a:ext cx="6738387" cy="492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Niedopałek papierosa rozkłada się w środowisku nawet 10 lat, uwalniając mikroplastik.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Recykling jednej puszki oszczędza tyle energii, ile zużywa telewizor przez 3 godziny!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72177" y="2664723"/>
            <a:ext cx="713047" cy="495243"/>
            <a:chOff x="0" y="0"/>
            <a:chExt cx="812800" cy="5645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41331" y="5548050"/>
            <a:ext cx="713047" cy="495243"/>
            <a:chOff x="0" y="0"/>
            <a:chExt cx="812800" cy="56452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64526"/>
            </a:xfrm>
            <a:custGeom>
              <a:avLst/>
              <a:gdLst/>
              <a:ahLst/>
              <a:cxnLst/>
              <a:rect l="l" t="t" r="r" b="b"/>
              <a:pathLst>
                <a:path w="812800" h="564526">
                  <a:moveTo>
                    <a:pt x="812800" y="282263"/>
                  </a:moveTo>
                  <a:lnTo>
                    <a:pt x="406400" y="0"/>
                  </a:lnTo>
                  <a:lnTo>
                    <a:pt x="406400" y="203200"/>
                  </a:lnTo>
                  <a:lnTo>
                    <a:pt x="0" y="203200"/>
                  </a:lnTo>
                  <a:lnTo>
                    <a:pt x="0" y="361326"/>
                  </a:lnTo>
                  <a:lnTo>
                    <a:pt x="406400" y="361326"/>
                  </a:lnTo>
                  <a:lnTo>
                    <a:pt x="406400" y="564526"/>
                  </a:lnTo>
                  <a:lnTo>
                    <a:pt x="812800" y="282263"/>
                  </a:lnTo>
                  <a:close/>
                </a:path>
              </a:pathLst>
            </a:custGeom>
            <a:solidFill>
              <a:srgbClr val="32578B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65100"/>
              <a:ext cx="711200" cy="1962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6040712" cy="10287000"/>
          </a:xfrm>
          <a:custGeom>
            <a:avLst/>
            <a:gdLst/>
            <a:ahLst/>
            <a:cxnLst/>
            <a:rect l="l" t="t" r="r" b="b"/>
            <a:pathLst>
              <a:path w="6040712" h="10287000">
                <a:moveTo>
                  <a:pt x="0" y="0"/>
                </a:moveTo>
                <a:lnTo>
                  <a:pt x="6040712" y="0"/>
                </a:lnTo>
                <a:lnTo>
                  <a:pt x="60407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 r="-202745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2458" y="-2098988"/>
            <a:ext cx="20311055" cy="12567465"/>
          </a:xfrm>
          <a:custGeom>
            <a:avLst/>
            <a:gdLst/>
            <a:ahLst/>
            <a:cxnLst/>
            <a:rect l="l" t="t" r="r" b="b"/>
            <a:pathLst>
              <a:path w="20311055" h="12567465">
                <a:moveTo>
                  <a:pt x="0" y="0"/>
                </a:moveTo>
                <a:lnTo>
                  <a:pt x="20311055" y="0"/>
                </a:lnTo>
                <a:lnTo>
                  <a:pt x="20311055" y="12567465"/>
                </a:lnTo>
                <a:lnTo>
                  <a:pt x="0" y="125674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-4999" r="-4999"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4" name="TextBox 4"/>
          <p:cNvSpPr txBox="1"/>
          <p:nvPr/>
        </p:nvSpPr>
        <p:spPr>
          <a:xfrm>
            <a:off x="1459056" y="1955768"/>
            <a:ext cx="5592775" cy="4457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32578B"/>
                </a:solidFill>
                <a:latin typeface="Ahkio"/>
                <a:ea typeface="Ahkio"/>
                <a:cs typeface="Ahkio"/>
                <a:sym typeface="Ahkio"/>
              </a:rPr>
              <a:t>Przyszłość regionu zależy od naszych codziennych wyborów. Bądź świadomym konsumentem. </a:t>
            </a:r>
          </a:p>
          <a:p>
            <a:pPr algn="ctr">
              <a:lnSpc>
                <a:spcPts val="6215"/>
              </a:lnSpc>
            </a:pPr>
            <a:r>
              <a:rPr lang="en-US" sz="55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Zamykaj obieg </a:t>
            </a:r>
          </a:p>
          <a:p>
            <a:pPr algn="ctr">
              <a:lnSpc>
                <a:spcPts val="6215"/>
              </a:lnSpc>
            </a:pPr>
            <a:r>
              <a:rPr lang="en-US" sz="5599">
                <a:solidFill>
                  <a:srgbClr val="869F43"/>
                </a:solidFill>
                <a:latin typeface="Ahkio"/>
                <a:ea typeface="Ahkio"/>
                <a:cs typeface="Ahkio"/>
                <a:sym typeface="Ahkio"/>
              </a:rPr>
              <a:t>razem z nami!</a:t>
            </a:r>
          </a:p>
        </p:txBody>
      </p:sp>
      <p:sp>
        <p:nvSpPr>
          <p:cNvPr id="5" name="Freeform 5"/>
          <p:cNvSpPr/>
          <p:nvPr/>
        </p:nvSpPr>
        <p:spPr>
          <a:xfrm>
            <a:off x="1537663" y="6900088"/>
            <a:ext cx="5435562" cy="1579279"/>
          </a:xfrm>
          <a:custGeom>
            <a:avLst/>
            <a:gdLst/>
            <a:ahLst/>
            <a:cxnLst/>
            <a:rect l="l" t="t" r="r" b="b"/>
            <a:pathLst>
              <a:path w="5435562" h="1579279">
                <a:moveTo>
                  <a:pt x="0" y="0"/>
                </a:moveTo>
                <a:lnTo>
                  <a:pt x="5435561" y="0"/>
                </a:lnTo>
                <a:lnTo>
                  <a:pt x="5435561" y="1579279"/>
                </a:lnTo>
                <a:lnTo>
                  <a:pt x="0" y="157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TextBox 3"/>
          <p:cNvSpPr txBox="1"/>
          <p:nvPr/>
        </p:nvSpPr>
        <p:spPr>
          <a:xfrm>
            <a:off x="6453418" y="3958378"/>
            <a:ext cx="5053846" cy="998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en-US" sz="56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Dziękuję za uwagę!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13972" y="5703206"/>
            <a:ext cx="4132739" cy="210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Masz pytania?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24726"/>
                </a:solidFill>
                <a:latin typeface="Ahkio"/>
                <a:ea typeface="Ahkio"/>
                <a:cs typeface="Ahkio"/>
                <a:sym typeface="Ahkio"/>
              </a:rPr>
              <a:t> Czas na ekodyskusję! </a:t>
            </a:r>
          </a:p>
          <a:p>
            <a:pPr algn="ctr">
              <a:lnSpc>
                <a:spcPts val="5599"/>
              </a:lnSpc>
              <a:spcBef>
                <a:spcPct val="0"/>
              </a:spcBef>
            </a:pPr>
            <a:endParaRPr lang="en-US" sz="3999">
              <a:solidFill>
                <a:srgbClr val="024726"/>
              </a:solidFill>
              <a:latin typeface="Ahkio"/>
              <a:ea typeface="Ahkio"/>
              <a:cs typeface="Ahkio"/>
              <a:sym typeface="Ahkio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3472649" y="9377503"/>
            <a:ext cx="5961538" cy="407670"/>
            <a:chOff x="0" y="0"/>
            <a:chExt cx="7948718" cy="543559"/>
          </a:xfrm>
        </p:grpSpPr>
        <p:sp>
          <p:nvSpPr>
            <p:cNvPr id="6" name="Freeform 6"/>
            <p:cNvSpPr/>
            <p:nvPr/>
          </p:nvSpPr>
          <p:spPr>
            <a:xfrm>
              <a:off x="2672155" y="67226"/>
              <a:ext cx="2167983" cy="476333"/>
            </a:xfrm>
            <a:custGeom>
              <a:avLst/>
              <a:gdLst/>
              <a:ahLst/>
              <a:cxnLst/>
              <a:rect l="l" t="t" r="r" b="b"/>
              <a:pathLst>
                <a:path w="2167983" h="476333">
                  <a:moveTo>
                    <a:pt x="0" y="0"/>
                  </a:moveTo>
                  <a:lnTo>
                    <a:pt x="2167984" y="0"/>
                  </a:lnTo>
                  <a:lnTo>
                    <a:pt x="2167984" y="476333"/>
                  </a:lnTo>
                  <a:lnTo>
                    <a:pt x="0" y="476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7948718" cy="6102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80"/>
                </a:lnSpc>
                <a:spcBef>
                  <a:spcPct val="0"/>
                </a:spcBef>
              </a:pPr>
              <a:r>
                <a:rPr lang="en-US" sz="2700">
                  <a:solidFill>
                    <a:srgbClr val="869F43"/>
                  </a:solidFill>
                  <a:latin typeface="Ahkio"/>
                  <a:ea typeface="Ahkio"/>
                  <a:cs typeface="Ahkio"/>
                  <a:sym typeface="Ahkio"/>
                </a:rPr>
                <a:t>Opracowanie:                                           www.ekorum.pl 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 rot="-5400000">
            <a:off x="15817490" y="7815980"/>
            <a:ext cx="4007886" cy="339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Grafiki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wygenerowane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przy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</a:t>
            </a:r>
            <a:r>
              <a:rPr lang="en-US" sz="2100" dirty="0" err="1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pomocy</a:t>
            </a:r>
            <a:r>
              <a:rPr lang="en-US" sz="2100" dirty="0">
                <a:solidFill>
                  <a:srgbClr val="759438"/>
                </a:solidFill>
                <a:latin typeface="Ahkio"/>
                <a:ea typeface="Ahkio"/>
                <a:cs typeface="Ahkio"/>
                <a:sym typeface="Ahkio"/>
              </a:rPr>
              <a:t> AI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4273028" y="-2642675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26206371" y="0"/>
                </a:moveTo>
                <a:lnTo>
                  <a:pt x="0" y="0"/>
                </a:lnTo>
                <a:lnTo>
                  <a:pt x="0" y="14741084"/>
                </a:lnTo>
                <a:lnTo>
                  <a:pt x="26206371" y="14741084"/>
                </a:lnTo>
                <a:lnTo>
                  <a:pt x="26206371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3" name="Freeform 3"/>
          <p:cNvSpPr/>
          <p:nvPr/>
        </p:nvSpPr>
        <p:spPr>
          <a:xfrm>
            <a:off x="-1169843" y="6504683"/>
            <a:ext cx="26206371" cy="14741084"/>
          </a:xfrm>
          <a:custGeom>
            <a:avLst/>
            <a:gdLst/>
            <a:ahLst/>
            <a:cxnLst/>
            <a:rect l="l" t="t" r="r" b="b"/>
            <a:pathLst>
              <a:path w="26206371" h="14741084">
                <a:moveTo>
                  <a:pt x="0" y="0"/>
                </a:moveTo>
                <a:lnTo>
                  <a:pt x="26206371" y="0"/>
                </a:lnTo>
                <a:lnTo>
                  <a:pt x="26206371" y="14741084"/>
                </a:lnTo>
                <a:lnTo>
                  <a:pt x="0" y="147410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2970" y="6883924"/>
            <a:ext cx="2205361" cy="2205361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698403" y="3270554"/>
            <a:ext cx="6331731" cy="2431419"/>
          </a:xfrm>
          <a:custGeom>
            <a:avLst/>
            <a:gdLst/>
            <a:ahLst/>
            <a:cxnLst/>
            <a:rect l="l" t="t" r="r" b="b"/>
            <a:pathLst>
              <a:path w="6331731" h="2431419">
                <a:moveTo>
                  <a:pt x="0" y="0"/>
                </a:moveTo>
                <a:lnTo>
                  <a:pt x="6331731" y="0"/>
                </a:lnTo>
                <a:lnTo>
                  <a:pt x="6331731" y="2431420"/>
                </a:lnTo>
                <a:lnTo>
                  <a:pt x="0" y="2431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5905" t="-39872" r="-15028" b="-38711"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6" name="Group 6"/>
          <p:cNvGrpSpPr/>
          <p:nvPr/>
        </p:nvGrpSpPr>
        <p:grpSpPr>
          <a:xfrm>
            <a:off x="12229462" y="6874407"/>
            <a:ext cx="2312376" cy="2383893"/>
            <a:chOff x="0" y="0"/>
            <a:chExt cx="3083169" cy="317852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83169" cy="3178524"/>
            </a:xfrm>
            <a:custGeom>
              <a:avLst/>
              <a:gdLst/>
              <a:ahLst/>
              <a:cxnLst/>
              <a:rect l="l" t="t" r="r" b="b"/>
              <a:pathLst>
                <a:path w="3083169" h="3178524">
                  <a:moveTo>
                    <a:pt x="0" y="0"/>
                  </a:moveTo>
                  <a:lnTo>
                    <a:pt x="3083169" y="0"/>
                  </a:lnTo>
                  <a:lnTo>
                    <a:pt x="3083169" y="3178524"/>
                  </a:lnTo>
                  <a:lnTo>
                    <a:pt x="0" y="31785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22555" y="2765588"/>
              <a:ext cx="2238058" cy="412937"/>
              <a:chOff x="0" y="0"/>
              <a:chExt cx="628545" cy="115971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628545" cy="115971"/>
              </a:xfrm>
              <a:custGeom>
                <a:avLst/>
                <a:gdLst/>
                <a:ahLst/>
                <a:cxnLst/>
                <a:rect l="l" t="t" r="r" b="b"/>
                <a:pathLst>
                  <a:path w="628545" h="115971">
                    <a:moveTo>
                      <a:pt x="0" y="0"/>
                    </a:moveTo>
                    <a:lnTo>
                      <a:pt x="628545" y="0"/>
                    </a:lnTo>
                    <a:lnTo>
                      <a:pt x="628545" y="115971"/>
                    </a:lnTo>
                    <a:lnTo>
                      <a:pt x="0" y="11597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pl-PL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628545" cy="154071"/>
              </a:xfrm>
              <a:prstGeom prst="rect">
                <a:avLst/>
              </a:prstGeom>
            </p:spPr>
            <p:txBody>
              <a:bodyPr lIns="35730" tIns="35730" rIns="35730" bIns="35730" rtlCol="0" anchor="ctr"/>
              <a:lstStyle/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583367" y="2721405"/>
              <a:ext cx="1916434" cy="4540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68"/>
                </a:lnSpc>
              </a:pPr>
              <a:r>
                <a:rPr lang="en-US" sz="2048" b="1">
                  <a:solidFill>
                    <a:srgbClr val="3AB54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SKANUJ QR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9499324" y="3524074"/>
            <a:ext cx="6623329" cy="1924380"/>
          </a:xfrm>
          <a:custGeom>
            <a:avLst/>
            <a:gdLst/>
            <a:ahLst/>
            <a:cxnLst/>
            <a:rect l="l" t="t" r="r" b="b"/>
            <a:pathLst>
              <a:path w="6623329" h="1924380">
                <a:moveTo>
                  <a:pt x="0" y="0"/>
                </a:moveTo>
                <a:lnTo>
                  <a:pt x="6623330" y="0"/>
                </a:lnTo>
                <a:lnTo>
                  <a:pt x="6623330" y="1924380"/>
                </a:lnTo>
                <a:lnTo>
                  <a:pt x="0" y="19243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3164656" y="6925694"/>
            <a:ext cx="7571263" cy="1651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WIĘCEJ NA:</a:t>
            </a:r>
          </a:p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>
                <a:solidFill>
                  <a:srgbClr val="3AB54F"/>
                </a:solidFill>
                <a:latin typeface="Ahkio"/>
                <a:ea typeface="Ahkio"/>
                <a:cs typeface="Ahkio"/>
                <a:sym typeface="Ahkio"/>
              </a:rPr>
              <a:t>WWW.PRZYRODA.SLASKIE.PL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062" y="419296"/>
            <a:ext cx="16465287" cy="1481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MATERIAŁ PRZYGOTOWANY W RAMACH 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KAMPANII INFORMACYJNO-EDUKACYJNEJ DOTYCZĄCEJ HIERARCHII SPOSOBÓW POSTĘPOWANIA Z ODPADAMI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4AAD"/>
                </a:solidFill>
                <a:latin typeface="Ahkio"/>
                <a:ea typeface="Ahkio"/>
                <a:cs typeface="Ahkio"/>
                <a:sym typeface="Ahkio"/>
              </a:rPr>
              <a:t>REALIZOWANEJ PRZEZ URZĄD MARSZAŁKOWSKI WOJEWÓDZTWA ŚLĄSKIEGO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1131</Words>
  <Application>Microsoft Office PowerPoint</Application>
  <PresentationFormat>Niestandardowy</PresentationFormat>
  <Paragraphs>234</Paragraphs>
  <Slides>35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2" baseType="lpstr">
      <vt:lpstr>Ahkio</vt:lpstr>
      <vt:lpstr>Ahkio Bold</vt:lpstr>
      <vt:lpstr>Open Sans</vt:lpstr>
      <vt:lpstr>Arial</vt:lpstr>
      <vt:lpstr>Open Sans Bold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Śląskie - szkoła ponadpodstawowa</dc:title>
  <dc:creator>ekorum</dc:creator>
  <cp:lastModifiedBy>Pawel S</cp:lastModifiedBy>
  <cp:revision>2</cp:revision>
  <dcterms:created xsi:type="dcterms:W3CDTF">2006-08-16T00:00:00Z</dcterms:created>
  <dcterms:modified xsi:type="dcterms:W3CDTF">2026-09-09T11:18:54Z</dcterms:modified>
  <dc:identifier>DAHSz9yNsXo</dc:identifier>
</cp:coreProperties>
</file>