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Ahkio" panose="020B0604020202020204" charset="-18"/>
      <p:regular r:id="rId28"/>
    </p:embeddedFont>
    <p:embeddedFont>
      <p:font typeface="Ahkio Bold" panose="020B0604020202020204" charset="-18"/>
      <p:regular r:id="rId29"/>
    </p:embeddedFont>
    <p:embeddedFont>
      <p:font typeface="Ahkio Heavy" panose="020B0604020202020204" charset="-18"/>
      <p:regular r:id="rId30"/>
    </p:embeddedFont>
    <p:embeddedFont>
      <p:font typeface="Open Sans" panose="020B0606030504020204" pitchFamily="34" charset="0"/>
      <p:regular r:id="rId31"/>
    </p:embeddedFont>
    <p:embeddedFont>
      <p:font typeface="Open Sans Bold" panose="020B0806030504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97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990833" y="3734309"/>
            <a:ext cx="5523190" cy="406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  <a:spcBef>
                <a:spcPct val="0"/>
              </a:spcBef>
            </a:pPr>
            <a:r>
              <a:rPr lang="en-US" sz="7699" b="1">
                <a:solidFill>
                  <a:srgbClr val="889844"/>
                </a:solidFill>
                <a:latin typeface="Ahkio Bold"/>
                <a:ea typeface="Ahkio Bold"/>
                <a:cs typeface="Ahkio Bold"/>
                <a:sym typeface="Ahkio Bold"/>
              </a:rPr>
              <a:t>Twój styl, </a:t>
            </a:r>
          </a:p>
          <a:p>
            <a:pPr algn="ctr">
              <a:lnSpc>
                <a:spcPts val="10779"/>
              </a:lnSpc>
              <a:spcBef>
                <a:spcPct val="0"/>
              </a:spcBef>
            </a:pPr>
            <a:r>
              <a:rPr lang="en-US" sz="7699" b="1">
                <a:solidFill>
                  <a:srgbClr val="889844"/>
                </a:solidFill>
                <a:latin typeface="Ahkio Bold"/>
                <a:ea typeface="Ahkio Bold"/>
                <a:cs typeface="Ahkio Bold"/>
                <a:sym typeface="Ahkio Bold"/>
              </a:rPr>
              <a:t>Twoje odpady, </a:t>
            </a:r>
          </a:p>
          <a:p>
            <a:pPr algn="ctr">
              <a:lnSpc>
                <a:spcPts val="10779"/>
              </a:lnSpc>
              <a:spcBef>
                <a:spcPct val="0"/>
              </a:spcBef>
            </a:pPr>
            <a:r>
              <a:rPr lang="en-US" sz="7699" b="1">
                <a:solidFill>
                  <a:srgbClr val="889844"/>
                </a:solidFill>
                <a:latin typeface="Ahkio Bold"/>
                <a:ea typeface="Ahkio Bold"/>
                <a:cs typeface="Ahkio Bold"/>
                <a:sym typeface="Ahkio Bold"/>
              </a:rPr>
              <a:t>Twój wybór!</a:t>
            </a:r>
          </a:p>
        </p:txBody>
      </p:sp>
      <p:sp>
        <p:nvSpPr>
          <p:cNvPr id="4" name="Freeform 4"/>
          <p:cNvSpPr/>
          <p:nvPr/>
        </p:nvSpPr>
        <p:spPr>
          <a:xfrm>
            <a:off x="695334" y="1271010"/>
            <a:ext cx="6623329" cy="1924380"/>
          </a:xfrm>
          <a:custGeom>
            <a:avLst/>
            <a:gdLst/>
            <a:ahLst/>
            <a:cxnLst/>
            <a:rect l="l" t="t" r="r" b="b"/>
            <a:pathLst>
              <a:path w="6623329" h="1924380">
                <a:moveTo>
                  <a:pt x="0" y="0"/>
                </a:moveTo>
                <a:lnTo>
                  <a:pt x="6623330" y="0"/>
                </a:lnTo>
                <a:lnTo>
                  <a:pt x="6623330" y="1924380"/>
                </a:lnTo>
                <a:lnTo>
                  <a:pt x="0" y="19243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729920" y="764489"/>
            <a:ext cx="3832680" cy="2359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Czym</a:t>
            </a:r>
            <a:r>
              <a:rPr lang="en-US" sz="64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jest </a:t>
            </a:r>
          </a:p>
          <a:p>
            <a:pPr algn="ctr">
              <a:lnSpc>
                <a:spcPts val="9255"/>
              </a:lnSpc>
            </a:pPr>
            <a:r>
              <a:rPr lang="en-US" sz="88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ODPAD?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6800" y="3543300"/>
            <a:ext cx="7673555" cy="281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Odpad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to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każda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substancja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lub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przedmiot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,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której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posiadacz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pozbywa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się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,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zamierza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się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pozbyć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lub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jest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zobowiązany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się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jej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pozbyć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2399" y="0"/>
            <a:ext cx="18440400" cy="10287000"/>
          </a:xfrm>
          <a:custGeom>
            <a:avLst/>
            <a:gdLst/>
            <a:ahLst/>
            <a:cxnLst/>
            <a:rect l="l" t="t" r="r" b="b"/>
            <a:pathLst>
              <a:path w="18222515" h="10250165">
                <a:moveTo>
                  <a:pt x="0" y="0"/>
                </a:moveTo>
                <a:lnTo>
                  <a:pt x="18222515" y="0"/>
                </a:lnTo>
                <a:lnTo>
                  <a:pt x="18222515" y="10250165"/>
                </a:lnTo>
                <a:lnTo>
                  <a:pt x="0" y="102501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130540" y="408622"/>
            <a:ext cx="10299460" cy="1027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Ile </a:t>
            </a:r>
            <a:r>
              <a:rPr lang="en-US" sz="6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śmieci</a:t>
            </a: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produkujemy</a:t>
            </a: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w </a:t>
            </a:r>
            <a:r>
              <a:rPr lang="en-US" sz="6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Polsce</a:t>
            </a: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1676789"/>
            <a:ext cx="10923352" cy="4925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14,3 </a:t>
            </a:r>
            <a:r>
              <a:rPr lang="en-US" sz="6999" dirty="0" err="1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mln</a:t>
            </a:r>
            <a:r>
              <a:rPr lang="en-US" sz="6999" dirty="0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 ton </a:t>
            </a:r>
            <a:r>
              <a:rPr lang="en-US" sz="6999" dirty="0" err="1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rocznie</a:t>
            </a:r>
            <a:r>
              <a:rPr lang="en-US" sz="6999" dirty="0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!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To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tak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jakby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zasypać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śmieciami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ponad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2000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boisk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piłkarskich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do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wysokości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bramki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Każdy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z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nas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dokłada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do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tego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swoją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cegiełkę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. Polak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produkuje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średnio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 dirty="0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381,6 kg </a:t>
            </a:r>
            <a:r>
              <a:rPr lang="en-US" sz="4899" dirty="0" err="1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śmieci</a:t>
            </a:r>
            <a:r>
              <a:rPr lang="en-US" sz="4899" dirty="0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 w </a:t>
            </a:r>
            <a:r>
              <a:rPr lang="en-US" sz="4899" dirty="0" err="1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ciągu</a:t>
            </a:r>
            <a:r>
              <a:rPr lang="en-US" sz="4899" dirty="0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4899" dirty="0" err="1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roku</a:t>
            </a:r>
            <a:r>
              <a:rPr lang="en-US" sz="48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*.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630400" y="9770740"/>
            <a:ext cx="3590024" cy="4194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*</a:t>
            </a:r>
            <a:r>
              <a:rPr lang="en-US" sz="25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dane</a:t>
            </a:r>
            <a:r>
              <a:rPr lang="en-US" sz="25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GUS za 2025 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-511853" y="7200900"/>
            <a:ext cx="9443627" cy="3472719"/>
            <a:chOff x="0" y="0"/>
            <a:chExt cx="2487210" cy="9146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7210" cy="914626"/>
            </a:xfrm>
            <a:custGeom>
              <a:avLst/>
              <a:gdLst/>
              <a:ahLst/>
              <a:cxnLst/>
              <a:rect l="l" t="t" r="r" b="b"/>
              <a:pathLst>
                <a:path w="2487210" h="914626">
                  <a:moveTo>
                    <a:pt x="41810" y="0"/>
                  </a:moveTo>
                  <a:lnTo>
                    <a:pt x="2445400" y="0"/>
                  </a:lnTo>
                  <a:cubicBezTo>
                    <a:pt x="2468491" y="0"/>
                    <a:pt x="2487210" y="18719"/>
                    <a:pt x="2487210" y="41810"/>
                  </a:cubicBezTo>
                  <a:lnTo>
                    <a:pt x="2487210" y="872816"/>
                  </a:lnTo>
                  <a:cubicBezTo>
                    <a:pt x="2487210" y="883904"/>
                    <a:pt x="2482805" y="894539"/>
                    <a:pt x="2474965" y="902380"/>
                  </a:cubicBezTo>
                  <a:cubicBezTo>
                    <a:pt x="2467124" y="910221"/>
                    <a:pt x="2456489" y="914626"/>
                    <a:pt x="2445400" y="914626"/>
                  </a:cubicBezTo>
                  <a:lnTo>
                    <a:pt x="41810" y="914626"/>
                  </a:lnTo>
                  <a:cubicBezTo>
                    <a:pt x="30721" y="914626"/>
                    <a:pt x="20087" y="910221"/>
                    <a:pt x="12246" y="902380"/>
                  </a:cubicBezTo>
                  <a:cubicBezTo>
                    <a:pt x="4405" y="894539"/>
                    <a:pt x="0" y="883904"/>
                    <a:pt x="0" y="872816"/>
                  </a:cubicBezTo>
                  <a:lnTo>
                    <a:pt x="0" y="41810"/>
                  </a:lnTo>
                  <a:cubicBezTo>
                    <a:pt x="0" y="30721"/>
                    <a:pt x="4405" y="20087"/>
                    <a:pt x="12246" y="12246"/>
                  </a:cubicBezTo>
                  <a:cubicBezTo>
                    <a:pt x="20087" y="4405"/>
                    <a:pt x="30721" y="0"/>
                    <a:pt x="41810" y="0"/>
                  </a:cubicBezTo>
                  <a:close/>
                </a:path>
              </a:pathLst>
            </a:custGeom>
            <a:solidFill>
              <a:srgbClr val="E2E2D5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487210" cy="971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254988" y="184751"/>
            <a:ext cx="6546612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Skalujemy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problem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0545" y="7346950"/>
            <a:ext cx="8491875" cy="2532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9"/>
              </a:lnSpc>
            </a:pPr>
            <a:r>
              <a:rPr lang="en-US" sz="3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Wyobraź sobie, że roczna produkcja odpadów w Polsce wypełniłaby po brzegi setki tysięcy basenów olimpijskich albo pokryła grubą warstwą całą Warszawę.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06990" y="1790700"/>
            <a:ext cx="6820694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Musimy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to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zatrzymać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9448" y="3362325"/>
            <a:ext cx="6023889" cy="3457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Czas wcisnąć</a:t>
            </a:r>
          </a:p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 STOP!</a:t>
            </a:r>
            <a:r>
              <a:rPr lang="en-US" sz="6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Ziemia ma ograniczone zasoby – nie ma planety B!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88625"/>
          </a:xfrm>
          <a:custGeom>
            <a:avLst/>
            <a:gdLst/>
            <a:ahLst/>
            <a:cxnLst/>
            <a:rect l="l" t="t" r="r" b="b"/>
            <a:pathLst>
              <a:path w="18288000" h="10588625">
                <a:moveTo>
                  <a:pt x="0" y="0"/>
                </a:moveTo>
                <a:lnTo>
                  <a:pt x="18288000" y="0"/>
                </a:lnTo>
                <a:lnTo>
                  <a:pt x="18288000" y="10588625"/>
                </a:lnTo>
                <a:lnTo>
                  <a:pt x="0" y="1058862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27350" y="-38100"/>
            <a:ext cx="14708401" cy="1113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Hierarchia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sposobów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postępowania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z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odpadami</a:t>
            </a:r>
            <a:endParaRPr lang="en-US" sz="63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054971" y="1460193"/>
            <a:ext cx="4601528" cy="69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Zapobieganie / Redukcja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0025" y="6108700"/>
            <a:ext cx="5955163" cy="341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26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5426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5426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5426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5426"/>
              </a:lnSpc>
              <a:spcBef>
                <a:spcPct val="0"/>
              </a:spcBef>
            </a:pPr>
            <a:r>
              <a:rPr lang="en-US" sz="3875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Unieszkodliwianie (składowanie)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97246" y="3254221"/>
            <a:ext cx="5823201" cy="69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Ponowne używanie / Naprawa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10001" y="5048250"/>
            <a:ext cx="2092940" cy="653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Recykling</a:t>
            </a:r>
            <a:endParaRPr lang="en-US" sz="39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400582" y="6938059"/>
            <a:ext cx="3308778" cy="69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Odzysk energii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19323" y="1103439"/>
            <a:ext cx="9266411" cy="195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15"/>
              </a:lnSpc>
            </a:pPr>
            <a:r>
              <a:rPr lang="en-US" sz="63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Zapobieganie</a:t>
            </a:r>
          </a:p>
          <a:p>
            <a:pPr algn="ctr">
              <a:lnSpc>
                <a:spcPts val="7615"/>
              </a:lnSpc>
            </a:pPr>
            <a:r>
              <a:rPr lang="en-US" sz="63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– mniej konsumpcjonizmu!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5466" y="4679144"/>
            <a:ext cx="7624921" cy="1723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Czy na pewno tego potrzebujesz?</a:t>
            </a:r>
          </a:p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Kupuj mniej, żyj mądrzej.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2105846" y="598608"/>
            <a:ext cx="8562153" cy="1930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1"/>
              </a:lnSpc>
            </a:pP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Zapobieganie</a:t>
            </a:r>
            <a:endParaRPr lang="en-US" sz="63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7551"/>
              </a:lnSpc>
            </a:pP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–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niemarnowanie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żywności</a:t>
            </a:r>
            <a:endParaRPr lang="en-US" sz="63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0787" y="3177006"/>
            <a:ext cx="9103276" cy="2172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86" lvl="1" indent="-442593" algn="l">
              <a:lnSpc>
                <a:spcPts val="5739"/>
              </a:lnSpc>
              <a:buFont typeface="Arial"/>
              <a:buChar char="•"/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Rób listy zakupów!</a:t>
            </a:r>
          </a:p>
          <a:p>
            <a:pPr marL="885186" lvl="1" indent="-442593" algn="l">
              <a:lnSpc>
                <a:spcPts val="5739"/>
              </a:lnSpc>
              <a:buFont typeface="Arial"/>
              <a:buChar char="•"/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Nie marnuj żywności – wykorzystaj resztki</a:t>
            </a:r>
          </a:p>
          <a:p>
            <a:pPr marL="885186" lvl="1" indent="-442593" algn="l">
              <a:lnSpc>
                <a:spcPts val="5739"/>
              </a:lnSpc>
              <a:buFont typeface="Arial"/>
              <a:buChar char="•"/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Podziel się, zamiast wyrzucać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1048" y="0"/>
            <a:ext cx="18359048" cy="10326964"/>
          </a:xfrm>
          <a:custGeom>
            <a:avLst/>
            <a:gdLst/>
            <a:ahLst/>
            <a:cxnLst/>
            <a:rect l="l" t="t" r="r" b="b"/>
            <a:pathLst>
              <a:path w="18359048" h="10326964">
                <a:moveTo>
                  <a:pt x="0" y="0"/>
                </a:moveTo>
                <a:lnTo>
                  <a:pt x="18359048" y="0"/>
                </a:lnTo>
                <a:lnTo>
                  <a:pt x="18359048" y="10326964"/>
                </a:lnTo>
                <a:lnTo>
                  <a:pt x="0" y="103269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108756" y="477109"/>
            <a:ext cx="7092632" cy="1839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9"/>
              </a:lnSpc>
            </a:pPr>
            <a:r>
              <a:rPr lang="en-US" sz="6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Zapobieganie </a:t>
            </a:r>
          </a:p>
          <a:p>
            <a:pPr algn="ctr">
              <a:lnSpc>
                <a:spcPts val="7129"/>
              </a:lnSpc>
            </a:pPr>
            <a:r>
              <a:rPr lang="en-US" sz="6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– stop dla jednorazówek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4496" y="3356907"/>
            <a:ext cx="9021356" cy="4446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75" lvl="1" indent="-453388" algn="l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Odmawiaj plastikom na raz 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          (postaw na bidon, termos, śniadaniówkę,   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         torbę wielorazową),</a:t>
            </a:r>
          </a:p>
          <a:p>
            <a:pPr marL="906775" lvl="1" indent="-453388" algn="l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Zmień jednorazowe baterie na akumulatorki!</a:t>
            </a:r>
          </a:p>
          <a:p>
            <a:pPr algn="l">
              <a:lnSpc>
                <a:spcPts val="5879"/>
              </a:lnSpc>
              <a:spcBef>
                <a:spcPct val="0"/>
              </a:spcBef>
            </a:pPr>
            <a:endParaRPr lang="en-US" sz="4199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25147" y="885825"/>
            <a:ext cx="8366453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Naprawiaj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i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daj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drugie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życie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1092" y="3349933"/>
            <a:ext cx="7322883" cy="3043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Zepsute? Nie wyrzucaj od razu</a:t>
            </a:r>
          </a:p>
          <a:p>
            <a:pPr algn="l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– naprawiaj, przerabiaj (upcykling)</a:t>
            </a:r>
          </a:p>
          <a:p>
            <a:pPr algn="l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albo oddaj komuś, kto jeszcze z tego skorzysta.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799852" y="1213412"/>
            <a:ext cx="7039348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A co,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gdy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śmieci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już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są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5010" y="3727959"/>
            <a:ext cx="7205958" cy="3039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Czas na </a:t>
            </a:r>
            <a:r>
              <a:rPr lang="en-US" sz="4099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segregację</a:t>
            </a: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Dzielimy odpady na</a:t>
            </a:r>
          </a:p>
          <a:p>
            <a:pPr algn="l">
              <a:lnSpc>
                <a:spcPts val="6859"/>
              </a:lnSpc>
              <a:spcBef>
                <a:spcPct val="0"/>
              </a:spcBef>
            </a:pPr>
            <a:r>
              <a:rPr lang="en-US" sz="4899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5 podstawowych frakcji</a:t>
            </a:r>
            <a:r>
              <a:rPr lang="en-US" sz="48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. 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To nasz wspólny, prawny obowiązek!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2187" y="0"/>
            <a:ext cx="18330187" cy="10310730"/>
          </a:xfrm>
          <a:custGeom>
            <a:avLst/>
            <a:gdLst/>
            <a:ahLst/>
            <a:cxnLst/>
            <a:rect l="l" t="t" r="r" b="b"/>
            <a:pathLst>
              <a:path w="18330187" h="10310730">
                <a:moveTo>
                  <a:pt x="0" y="0"/>
                </a:moveTo>
                <a:lnTo>
                  <a:pt x="18330187" y="0"/>
                </a:lnTo>
                <a:lnTo>
                  <a:pt x="18330187" y="10310730"/>
                </a:lnTo>
                <a:lnTo>
                  <a:pt x="0" y="10310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" b="-26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8684618" y="4503411"/>
            <a:ext cx="3276204" cy="4733513"/>
          </a:xfrm>
          <a:custGeom>
            <a:avLst/>
            <a:gdLst/>
            <a:ahLst/>
            <a:cxnLst/>
            <a:rect l="l" t="t" r="r" b="b"/>
            <a:pathLst>
              <a:path w="3276204" h="4733513">
                <a:moveTo>
                  <a:pt x="0" y="0"/>
                </a:moveTo>
                <a:lnTo>
                  <a:pt x="3276205" y="0"/>
                </a:lnTo>
                <a:lnTo>
                  <a:pt x="3276205" y="4733513"/>
                </a:lnTo>
                <a:lnTo>
                  <a:pt x="0" y="47335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5883502" y="2783130"/>
            <a:ext cx="2399628" cy="5818276"/>
          </a:xfrm>
          <a:custGeom>
            <a:avLst/>
            <a:gdLst/>
            <a:ahLst/>
            <a:cxnLst/>
            <a:rect l="l" t="t" r="r" b="b"/>
            <a:pathLst>
              <a:path w="2399628" h="5818276">
                <a:moveTo>
                  <a:pt x="0" y="0"/>
                </a:moveTo>
                <a:lnTo>
                  <a:pt x="2399628" y="0"/>
                </a:lnTo>
                <a:lnTo>
                  <a:pt x="2399628" y="5818276"/>
                </a:lnTo>
                <a:lnTo>
                  <a:pt x="0" y="5818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1084246" y="4722556"/>
            <a:ext cx="6333265" cy="4952657"/>
          </a:xfrm>
          <a:custGeom>
            <a:avLst/>
            <a:gdLst/>
            <a:ahLst/>
            <a:cxnLst/>
            <a:rect l="l" t="t" r="r" b="b"/>
            <a:pathLst>
              <a:path w="6333265" h="4952657">
                <a:moveTo>
                  <a:pt x="0" y="0"/>
                </a:moveTo>
                <a:lnTo>
                  <a:pt x="6333265" y="0"/>
                </a:lnTo>
                <a:lnTo>
                  <a:pt x="6333265" y="4952656"/>
                </a:lnTo>
                <a:lnTo>
                  <a:pt x="0" y="49526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2826442" y="6651024"/>
            <a:ext cx="1972297" cy="1950383"/>
          </a:xfrm>
          <a:custGeom>
            <a:avLst/>
            <a:gdLst/>
            <a:ahLst/>
            <a:cxnLst/>
            <a:rect l="l" t="t" r="r" b="b"/>
            <a:pathLst>
              <a:path w="1972297" h="1950383">
                <a:moveTo>
                  <a:pt x="0" y="0"/>
                </a:moveTo>
                <a:lnTo>
                  <a:pt x="1972297" y="0"/>
                </a:lnTo>
                <a:lnTo>
                  <a:pt x="1972297" y="1950382"/>
                </a:lnTo>
                <a:lnTo>
                  <a:pt x="0" y="19503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9550237" y="1709324"/>
            <a:ext cx="3506306" cy="3670664"/>
          </a:xfrm>
          <a:custGeom>
            <a:avLst/>
            <a:gdLst/>
            <a:ahLst/>
            <a:cxnLst/>
            <a:rect l="l" t="t" r="r" b="b"/>
            <a:pathLst>
              <a:path w="3506306" h="3670664">
                <a:moveTo>
                  <a:pt x="0" y="0"/>
                </a:moveTo>
                <a:lnTo>
                  <a:pt x="3506306" y="0"/>
                </a:lnTo>
                <a:lnTo>
                  <a:pt x="3506306" y="3670664"/>
                </a:lnTo>
                <a:lnTo>
                  <a:pt x="0" y="36706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1949865" y="208187"/>
            <a:ext cx="2410585" cy="3451520"/>
          </a:xfrm>
          <a:custGeom>
            <a:avLst/>
            <a:gdLst/>
            <a:ahLst/>
            <a:cxnLst/>
            <a:rect l="l" t="t" r="r" b="b"/>
            <a:pathLst>
              <a:path w="2410585" h="3451520">
                <a:moveTo>
                  <a:pt x="0" y="0"/>
                </a:moveTo>
                <a:lnTo>
                  <a:pt x="2410586" y="0"/>
                </a:lnTo>
                <a:lnTo>
                  <a:pt x="2410586" y="3451520"/>
                </a:lnTo>
                <a:lnTo>
                  <a:pt x="0" y="34515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4239921" y="953277"/>
            <a:ext cx="1435394" cy="1501137"/>
          </a:xfrm>
          <a:custGeom>
            <a:avLst/>
            <a:gdLst/>
            <a:ahLst/>
            <a:cxnLst/>
            <a:rect l="l" t="t" r="r" b="b"/>
            <a:pathLst>
              <a:path w="1435394" h="1501137">
                <a:moveTo>
                  <a:pt x="0" y="0"/>
                </a:moveTo>
                <a:lnTo>
                  <a:pt x="1435394" y="0"/>
                </a:lnTo>
                <a:lnTo>
                  <a:pt x="1435394" y="1501137"/>
                </a:lnTo>
                <a:lnTo>
                  <a:pt x="0" y="15011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633" t="-6569" b="-8759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 rot="2311136">
            <a:off x="16214695" y="764961"/>
            <a:ext cx="1419172" cy="3262465"/>
          </a:xfrm>
          <a:custGeom>
            <a:avLst/>
            <a:gdLst/>
            <a:ahLst/>
            <a:cxnLst/>
            <a:rect l="l" t="t" r="r" b="b"/>
            <a:pathLst>
              <a:path w="1419172" h="3262465">
                <a:moveTo>
                  <a:pt x="0" y="0"/>
                </a:moveTo>
                <a:lnTo>
                  <a:pt x="1419173" y="0"/>
                </a:lnTo>
                <a:lnTo>
                  <a:pt x="1419173" y="3262466"/>
                </a:lnTo>
                <a:lnTo>
                  <a:pt x="0" y="32624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14629571" y="3363862"/>
            <a:ext cx="2629729" cy="2377714"/>
          </a:xfrm>
          <a:custGeom>
            <a:avLst/>
            <a:gdLst/>
            <a:ahLst/>
            <a:cxnLst/>
            <a:rect l="l" t="t" r="r" b="b"/>
            <a:pathLst>
              <a:path w="2629729" h="2377714">
                <a:moveTo>
                  <a:pt x="0" y="0"/>
                </a:moveTo>
                <a:lnTo>
                  <a:pt x="2629729" y="0"/>
                </a:lnTo>
                <a:lnTo>
                  <a:pt x="2629729" y="2377714"/>
                </a:lnTo>
                <a:lnTo>
                  <a:pt x="0" y="23777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14139334" y="2264399"/>
            <a:ext cx="2222964" cy="2576562"/>
          </a:xfrm>
          <a:custGeom>
            <a:avLst/>
            <a:gdLst/>
            <a:ahLst/>
            <a:cxnLst/>
            <a:rect l="l" t="t" r="r" b="b"/>
            <a:pathLst>
              <a:path w="2222964" h="2576562">
                <a:moveTo>
                  <a:pt x="938460" y="0"/>
                </a:moveTo>
                <a:lnTo>
                  <a:pt x="2222964" y="614329"/>
                </a:lnTo>
                <a:lnTo>
                  <a:pt x="1284505" y="2576562"/>
                </a:lnTo>
                <a:lnTo>
                  <a:pt x="0" y="1962233"/>
                </a:lnTo>
                <a:lnTo>
                  <a:pt x="938460" y="0"/>
                </a:lnTo>
                <a:close/>
              </a:path>
            </a:pathLst>
          </a:custGeom>
          <a:blipFill>
            <a:blip r:embed="rId12"/>
            <a:stretch>
              <a:fillRect l="9454" t="3547" r="1822" b="417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1854320" y="535127"/>
            <a:ext cx="6703156" cy="2105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Standardy</a:t>
            </a:r>
            <a:r>
              <a:rPr lang="en-US" sz="5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59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segregacji</a:t>
            </a:r>
            <a:endParaRPr lang="en-US" sz="59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8399"/>
              </a:lnSpc>
              <a:spcBef>
                <a:spcPct val="0"/>
              </a:spcBef>
            </a:pPr>
            <a:endParaRPr lang="en-US" sz="59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0525" y="4172684"/>
            <a:ext cx="9730980" cy="4284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5"/>
              </a:lnSpc>
            </a:pP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Do   </a:t>
            </a:r>
            <a:r>
              <a:rPr lang="en-US" sz="4299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kio"/>
                <a:ea typeface="Ahkio"/>
                <a:cs typeface="Ahkio"/>
                <a:sym typeface="Ahkio"/>
              </a:rPr>
              <a:t>                                      </a:t>
            </a: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 </a:t>
            </a:r>
            <a:r>
              <a:rPr lang="en-US" sz="4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wrzucamy</a:t>
            </a: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: </a:t>
            </a:r>
            <a:r>
              <a:rPr lang="en-US" sz="4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plastikowe</a:t>
            </a: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4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butelki</a:t>
            </a: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, </a:t>
            </a:r>
            <a:r>
              <a:rPr lang="en-US" sz="4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foliówki</a:t>
            </a: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, </a:t>
            </a:r>
            <a:r>
              <a:rPr lang="en-US" sz="4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puszki</a:t>
            </a: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i </a:t>
            </a:r>
            <a:r>
              <a:rPr lang="en-US" sz="4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kartony</a:t>
            </a: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po </a:t>
            </a:r>
            <a:r>
              <a:rPr lang="en-US" sz="4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mleku</a:t>
            </a: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  <a:p>
            <a:pPr algn="ctr">
              <a:lnSpc>
                <a:spcPts val="5245"/>
              </a:lnSpc>
            </a:pP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i </a:t>
            </a:r>
            <a:r>
              <a:rPr lang="en-US" sz="4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sokach</a:t>
            </a:r>
            <a:r>
              <a:rPr lang="en-US" sz="4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.</a:t>
            </a:r>
          </a:p>
          <a:p>
            <a:pPr algn="ctr">
              <a:lnSpc>
                <a:spcPts val="2562"/>
              </a:lnSpc>
            </a:pPr>
            <a:endParaRPr lang="en-US" sz="42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5245"/>
              </a:lnSpc>
            </a:pPr>
            <a:r>
              <a:rPr lang="en-US" sz="4299" dirty="0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Zanim </a:t>
            </a:r>
            <a:r>
              <a:rPr lang="en-US" sz="4299" dirty="0" err="1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wyrzucisz</a:t>
            </a:r>
            <a:r>
              <a:rPr lang="en-US" sz="4299" dirty="0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, </a:t>
            </a:r>
          </a:p>
          <a:p>
            <a:pPr algn="ctr">
              <a:lnSpc>
                <a:spcPts val="5245"/>
              </a:lnSpc>
            </a:pPr>
            <a:r>
              <a:rPr lang="en-US" sz="4299" dirty="0" err="1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opróżnij</a:t>
            </a:r>
            <a:r>
              <a:rPr lang="en-US" sz="4299" dirty="0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 z </a:t>
            </a:r>
            <a:r>
              <a:rPr lang="en-US" sz="4299" dirty="0" err="1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resztek</a:t>
            </a:r>
            <a:r>
              <a:rPr lang="en-US" sz="4299" dirty="0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 i </a:t>
            </a:r>
            <a:r>
              <a:rPr lang="en-US" sz="4299" dirty="0" err="1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zgnieć</a:t>
            </a:r>
            <a:r>
              <a:rPr lang="en-US" sz="4299" dirty="0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</a:p>
          <a:p>
            <a:pPr algn="ctr">
              <a:lnSpc>
                <a:spcPts val="5245"/>
              </a:lnSpc>
            </a:pPr>
            <a:r>
              <a:rPr lang="en-US" sz="4299" dirty="0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Nie </a:t>
            </a:r>
            <a:r>
              <a:rPr lang="en-US" sz="4299" dirty="0" err="1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trzeba</a:t>
            </a:r>
            <a:r>
              <a:rPr lang="en-US" sz="4299" dirty="0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 ich </a:t>
            </a:r>
            <a:r>
              <a:rPr lang="en-US" sz="4299" dirty="0" err="1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myć</a:t>
            </a:r>
            <a:r>
              <a:rPr lang="en-US" sz="4299" dirty="0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87555" y="1785389"/>
            <a:ext cx="9043949" cy="1771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99"/>
              </a:lnSpc>
            </a:pPr>
            <a:r>
              <a:rPr lang="en-US" sz="5999" b="1" dirty="0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Kolor </a:t>
            </a:r>
            <a:r>
              <a:rPr lang="en-US" sz="5999" b="1" dirty="0" err="1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żółty</a:t>
            </a:r>
            <a:r>
              <a:rPr lang="en-US" sz="5999" b="1" dirty="0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:</a:t>
            </a:r>
          </a:p>
          <a:p>
            <a:pPr algn="ctr">
              <a:lnSpc>
                <a:spcPts val="6899"/>
              </a:lnSpc>
            </a:pPr>
            <a:r>
              <a:rPr lang="en-US" sz="5999" b="1" dirty="0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 </a:t>
            </a:r>
            <a:r>
              <a:rPr lang="en-US" sz="5999" b="1" dirty="0" err="1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metale</a:t>
            </a:r>
            <a:r>
              <a:rPr lang="en-US" sz="5999" b="1" dirty="0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 i </a:t>
            </a:r>
            <a:r>
              <a:rPr lang="en-US" sz="5999" b="1" dirty="0" err="1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tworzywa</a:t>
            </a:r>
            <a:r>
              <a:rPr lang="en-US" sz="5999" b="1" dirty="0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 </a:t>
            </a:r>
            <a:r>
              <a:rPr lang="en-US" sz="5999" b="1" dirty="0" err="1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sztuczne</a:t>
            </a:r>
            <a:endParaRPr lang="en-US" sz="5999" b="1" dirty="0">
              <a:solidFill>
                <a:srgbClr val="C49702"/>
              </a:solidFill>
              <a:latin typeface="Ahkio Heavy"/>
              <a:ea typeface="Ahkio Heavy"/>
              <a:cs typeface="Ahkio Heavy"/>
              <a:sym typeface="Ahkio Heavy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47554" y="4096484"/>
            <a:ext cx="3072924" cy="70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 b="1" dirty="0" err="1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żółtego</a:t>
            </a:r>
            <a:r>
              <a:rPr lang="en-US" sz="4299" b="1" dirty="0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  </a:t>
            </a:r>
            <a:r>
              <a:rPr lang="en-US" sz="4299" b="1" dirty="0" err="1">
                <a:solidFill>
                  <a:srgbClr val="C49702"/>
                </a:solidFill>
                <a:latin typeface="Ahkio Heavy"/>
                <a:ea typeface="Ahkio Heavy"/>
                <a:cs typeface="Ahkio Heavy"/>
                <a:sym typeface="Ahkio Heavy"/>
              </a:rPr>
              <a:t>kosza</a:t>
            </a:r>
            <a:endParaRPr lang="en-US" sz="4299" b="1" dirty="0">
              <a:solidFill>
                <a:srgbClr val="C49702"/>
              </a:solidFill>
              <a:latin typeface="Ahkio Heavy"/>
              <a:ea typeface="Ahkio Heavy"/>
              <a:cs typeface="Ahkio Heavy"/>
              <a:sym typeface="Ahkio Heav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64427" y="4698959"/>
            <a:ext cx="7186375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Do </a:t>
            </a:r>
            <a:r>
              <a:rPr lang="en-US" sz="4299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niebieskiego kosza </a:t>
            </a:r>
            <a:r>
              <a:rPr lang="en-US" sz="42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wrzucamy: gazety, kartony, zeszyty i ulotki.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84695" y="7533979"/>
            <a:ext cx="3834289" cy="757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Zgnieć je najpierw!!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0616" y="1028700"/>
            <a:ext cx="6866089" cy="2803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7"/>
              </a:lnSpc>
            </a:pPr>
            <a:r>
              <a:rPr lang="en-US" sz="6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Standardy</a:t>
            </a: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segregacji</a:t>
            </a:r>
            <a:endParaRPr lang="en-US" sz="62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7307"/>
              </a:lnSpc>
            </a:pPr>
            <a:r>
              <a:rPr lang="en-US" sz="6299" dirty="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Kolor </a:t>
            </a:r>
            <a:r>
              <a:rPr lang="en-US" sz="6299" dirty="0" err="1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niebieski</a:t>
            </a:r>
            <a:r>
              <a:rPr lang="en-US" sz="6299" dirty="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:  PAPIER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79680" y="4467807"/>
            <a:ext cx="6876156" cy="3686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Do </a:t>
            </a:r>
            <a:r>
              <a:rPr lang="en-US" sz="4499">
                <a:solidFill>
                  <a:srgbClr val="2E6417"/>
                </a:solidFill>
                <a:latin typeface="Ahkio"/>
                <a:ea typeface="Ahkio"/>
                <a:cs typeface="Ahkio"/>
                <a:sym typeface="Ahkio"/>
              </a:rPr>
              <a:t>zielonego kosza</a:t>
            </a:r>
            <a:r>
              <a:rPr lang="en-US" sz="44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wrzucamy: szklane słoiki i butelki.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4499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Przed wyrzuceniem - opróżnij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z resztek, nie myj!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0616" y="1047750"/>
            <a:ext cx="6866089" cy="2801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95"/>
              </a:lnSpc>
            </a:pPr>
            <a:r>
              <a:rPr lang="en-US" sz="63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Standardy segregacji</a:t>
            </a:r>
          </a:p>
          <a:p>
            <a:pPr algn="ctr">
              <a:lnSpc>
                <a:spcPts val="7295"/>
              </a:lnSpc>
            </a:pPr>
            <a:r>
              <a:rPr lang="en-US" sz="6399">
                <a:solidFill>
                  <a:srgbClr val="2E6417"/>
                </a:solidFill>
                <a:latin typeface="Ahkio"/>
                <a:ea typeface="Ahkio"/>
                <a:cs typeface="Ahkio"/>
                <a:sym typeface="Ahkio"/>
              </a:rPr>
              <a:t>Kolor zielony:  </a:t>
            </a:r>
          </a:p>
          <a:p>
            <a:pPr algn="ctr">
              <a:lnSpc>
                <a:spcPts val="7295"/>
              </a:lnSpc>
            </a:pPr>
            <a:r>
              <a:rPr lang="en-US" sz="6399">
                <a:solidFill>
                  <a:srgbClr val="2E6417"/>
                </a:solidFill>
                <a:latin typeface="Ahkio"/>
                <a:ea typeface="Ahkio"/>
                <a:cs typeface="Ahkio"/>
                <a:sym typeface="Ahkio"/>
              </a:rPr>
              <a:t>SZKŁO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71535" y="4206897"/>
            <a:ext cx="6785121" cy="296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Do </a:t>
            </a:r>
            <a:r>
              <a:rPr lang="en-US" sz="4199">
                <a:solidFill>
                  <a:srgbClr val="683B1F"/>
                </a:solidFill>
                <a:latin typeface="Ahkio"/>
                <a:ea typeface="Ahkio"/>
                <a:cs typeface="Ahkio"/>
                <a:sym typeface="Ahkio"/>
              </a:rPr>
              <a:t>brązowego kosza</a:t>
            </a:r>
            <a:r>
              <a:rPr lang="en-US" sz="4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wrzucamy: liście, trawę, zwiędłe kwiaty, obierki z warzyw, owoce i resztki jedzenia.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0616" y="1009650"/>
            <a:ext cx="7380445" cy="2770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2"/>
              </a:lnSpc>
            </a:pPr>
            <a:r>
              <a:rPr lang="en-US" sz="56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Standardy segregacji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683B1F"/>
                </a:solidFill>
                <a:latin typeface="Ahkio"/>
                <a:ea typeface="Ahkio"/>
                <a:cs typeface="Ahkio"/>
                <a:sym typeface="Ahkio"/>
              </a:rPr>
              <a:t>Kolor brązowy:  </a:t>
            </a:r>
          </a:p>
          <a:p>
            <a:pPr algn="ctr">
              <a:lnSpc>
                <a:spcPts val="7067"/>
              </a:lnSpc>
            </a:pPr>
            <a:r>
              <a:rPr lang="en-US" sz="5699">
                <a:solidFill>
                  <a:srgbClr val="683B1F"/>
                </a:solidFill>
                <a:latin typeface="Ahkio"/>
                <a:ea typeface="Ahkio"/>
                <a:cs typeface="Ahkio"/>
                <a:sym typeface="Ahkio"/>
              </a:rPr>
              <a:t>BIOODPADY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5433" y="8282940"/>
            <a:ext cx="6785121" cy="757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889844"/>
                </a:solidFill>
                <a:latin typeface="Ahkio"/>
                <a:ea typeface="Ahkio"/>
                <a:cs typeface="Ahkio"/>
                <a:sym typeface="Ahkio"/>
              </a:rPr>
              <a:t>Wrzucaj luzem, bez foliówki!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5048250"/>
            <a:ext cx="7710341" cy="296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Tylko to, czego nie da się uratować ani posortować, trafia do </a:t>
            </a:r>
            <a:r>
              <a:rPr lang="en-US" sz="4199">
                <a:solidFill>
                  <a:srgbClr val="000000"/>
                </a:solidFill>
                <a:latin typeface="Ahkio"/>
                <a:ea typeface="Ahkio"/>
                <a:cs typeface="Ahkio"/>
                <a:sym typeface="Ahkio"/>
              </a:rPr>
              <a:t>czarnego kosza</a:t>
            </a:r>
            <a:r>
              <a:rPr lang="en-US" sz="41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, np. potłuczone talerze, zużyte artykuły higieniczne, gąbki, szczotki.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0616" y="1047750"/>
            <a:ext cx="8502677" cy="3559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81"/>
              </a:lnSpc>
            </a:pPr>
            <a:r>
              <a:rPr lang="en-US" sz="62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Standardy segregacji</a:t>
            </a:r>
          </a:p>
          <a:p>
            <a:pPr algn="ctr">
              <a:lnSpc>
                <a:spcPts val="7181"/>
              </a:lnSpc>
            </a:pPr>
            <a:r>
              <a:rPr lang="en-US" sz="6299">
                <a:solidFill>
                  <a:srgbClr val="000000"/>
                </a:solidFill>
                <a:latin typeface="Ahkio"/>
                <a:ea typeface="Ahkio"/>
                <a:cs typeface="Ahkio"/>
                <a:sym typeface="Ahkio"/>
              </a:rPr>
              <a:t>Kolor czarny: </a:t>
            </a:r>
          </a:p>
          <a:p>
            <a:pPr algn="ctr">
              <a:lnSpc>
                <a:spcPts val="7409"/>
              </a:lnSpc>
            </a:pPr>
            <a:r>
              <a:rPr lang="en-US" sz="6499">
                <a:solidFill>
                  <a:srgbClr val="000000"/>
                </a:solidFill>
                <a:latin typeface="Ahkio"/>
                <a:ea typeface="Ahkio"/>
                <a:cs typeface="Ahkio"/>
                <a:sym typeface="Ahkio"/>
              </a:rPr>
              <a:t>ODPADY RESZTKOWE </a:t>
            </a:r>
          </a:p>
          <a:p>
            <a:pPr algn="ctr">
              <a:lnSpc>
                <a:spcPts val="6269"/>
              </a:lnSpc>
            </a:pPr>
            <a:r>
              <a:rPr lang="en-US" sz="5499">
                <a:solidFill>
                  <a:srgbClr val="000000"/>
                </a:solidFill>
                <a:latin typeface="Ahkio"/>
                <a:ea typeface="Ahkio"/>
                <a:cs typeface="Ahkio"/>
                <a:sym typeface="Ahkio"/>
              </a:rPr>
              <a:t>(ZMIESZANE)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4407" y="0"/>
            <a:ext cx="18472686" cy="10311979"/>
          </a:xfrm>
          <a:custGeom>
            <a:avLst/>
            <a:gdLst/>
            <a:ahLst/>
            <a:cxnLst/>
            <a:rect l="l" t="t" r="r" b="b"/>
            <a:pathLst>
              <a:path w="18472686" h="10311979">
                <a:moveTo>
                  <a:pt x="0" y="0"/>
                </a:moveTo>
                <a:lnTo>
                  <a:pt x="18472686" y="0"/>
                </a:lnTo>
                <a:lnTo>
                  <a:pt x="18472686" y="10311979"/>
                </a:lnTo>
                <a:lnTo>
                  <a:pt x="0" y="103119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2" b="-38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2514600" y="885825"/>
            <a:ext cx="8085421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Co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powstaje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z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recyklingu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03558" y="3307849"/>
            <a:ext cx="8398330" cy="3043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 odzyskanych surowców powstają nowe ubrania, zabawki, puszki, słoiki, papier toaletowy, zeszyty, meble ogrodowe. Zamykamy obieg!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608" y="0"/>
            <a:ext cx="18354608" cy="10324467"/>
          </a:xfrm>
          <a:custGeom>
            <a:avLst/>
            <a:gdLst/>
            <a:ahLst/>
            <a:cxnLst/>
            <a:rect l="l" t="t" r="r" b="b"/>
            <a:pathLst>
              <a:path w="18354608" h="10324467">
                <a:moveTo>
                  <a:pt x="0" y="0"/>
                </a:moveTo>
                <a:lnTo>
                  <a:pt x="18354608" y="0"/>
                </a:lnTo>
                <a:lnTo>
                  <a:pt x="18354608" y="10324467"/>
                </a:lnTo>
                <a:lnTo>
                  <a:pt x="0" y="10324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143001" y="738210"/>
            <a:ext cx="9667532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Magia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natury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–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kompostowanie</a:t>
            </a:r>
            <a:endParaRPr lang="en-US" sz="63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6366" y="3339879"/>
            <a:ext cx="5733054" cy="389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Bioodpady z brązowego kosza i ogródka mogą trafić do kompostownika. Natura sama zamieni je w żyzną ziemię!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33400" y="1028700"/>
            <a:ext cx="11013740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Odpady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niebezpieczne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i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problemowe</a:t>
            </a:r>
            <a:endParaRPr lang="en-US" sz="6399" dirty="0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0558" y="3359598"/>
            <a:ext cx="7065679" cy="389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Baterie, chemikalia, przeterminowane leki, elektrośmieci, meble, opony – one </a:t>
            </a:r>
            <a:r>
              <a:rPr lang="en-US" sz="4399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NIE mogą </a:t>
            </a:r>
            <a:r>
              <a:rPr lang="en-US" sz="43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trafić do zwykłego kosza!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3262166" y="1190033"/>
            <a:ext cx="6785121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Twój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ratunek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– PSZOK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1116" y="3247029"/>
            <a:ext cx="6785121" cy="4859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sz="5099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PSZOK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44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Punkt Selektywnego Zbierania Odpadów Komunalnych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– tam bezpłatnie oddasz wszystkie odpady problemowe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i niebezpieczne.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33400" y="1213412"/>
            <a:ext cx="9891957" cy="1027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Złe</a:t>
            </a: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postawy</a:t>
            </a: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– </a:t>
            </a:r>
            <a:r>
              <a:rPr lang="en-US" sz="62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czego</a:t>
            </a: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NIE </a:t>
            </a:r>
            <a:r>
              <a:rPr lang="en-US" sz="6299" dirty="0" err="1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robimy</a:t>
            </a: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319482"/>
            <a:ext cx="8278959" cy="5067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❌ Dzikie wysypiska w lasach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         (trują glebę i wody)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❌ Spalanie śmieci w piecach/ogniskach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        (rakotwórczy dym)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❌ Brak segregacji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       (podwyższone opłaty i nieodzyskane 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       surowce).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296950" y="2666389"/>
            <a:ext cx="877942" cy="576363"/>
            <a:chOff x="0" y="0"/>
            <a:chExt cx="812800" cy="5335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33598"/>
            </a:xfrm>
            <a:custGeom>
              <a:avLst/>
              <a:gdLst/>
              <a:ahLst/>
              <a:cxnLst/>
              <a:rect l="l" t="t" r="r" b="b"/>
              <a:pathLst>
                <a:path w="812800" h="533598">
                  <a:moveTo>
                    <a:pt x="812800" y="26679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30398"/>
                  </a:lnTo>
                  <a:lnTo>
                    <a:pt x="406400" y="330398"/>
                  </a:lnTo>
                  <a:lnTo>
                    <a:pt x="406400" y="533598"/>
                  </a:lnTo>
                  <a:lnTo>
                    <a:pt x="812800" y="266799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65100"/>
              <a:ext cx="711200" cy="165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876800" y="453389"/>
            <a:ext cx="4782742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Czy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wiesz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, </a:t>
            </a:r>
            <a:r>
              <a:rPr lang="en-US" sz="63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że</a:t>
            </a:r>
            <a:r>
              <a:rPr lang="en-US" sz="63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...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13975" y="5048250"/>
            <a:ext cx="8118914" cy="140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szklana butelka, porzucona  w naturze, rozkłada się ponad 4000 lat?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13975" y="2561614"/>
            <a:ext cx="8118914" cy="1571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 recyklingu 670 aluminiowych puszek można zrobić nowy rower?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397475" y="5221188"/>
            <a:ext cx="877942" cy="576363"/>
            <a:chOff x="0" y="0"/>
            <a:chExt cx="812800" cy="5335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33598"/>
            </a:xfrm>
            <a:custGeom>
              <a:avLst/>
              <a:gdLst/>
              <a:ahLst/>
              <a:cxnLst/>
              <a:rect l="l" t="t" r="r" b="b"/>
              <a:pathLst>
                <a:path w="812800" h="533598">
                  <a:moveTo>
                    <a:pt x="812800" y="26679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30398"/>
                  </a:lnTo>
                  <a:lnTo>
                    <a:pt x="406400" y="330398"/>
                  </a:lnTo>
                  <a:lnTo>
                    <a:pt x="406400" y="533598"/>
                  </a:lnTo>
                  <a:lnTo>
                    <a:pt x="812800" y="266799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5100"/>
              <a:ext cx="711200" cy="165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985760" y="1263941"/>
            <a:ext cx="3172778" cy="1120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Zasada 3R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78031" y="3319694"/>
            <a:ext cx="5905183" cy="3124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4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Reduce (ograniczaj)</a:t>
            </a:r>
          </a:p>
          <a:p>
            <a:pPr algn="l">
              <a:lnSpc>
                <a:spcPts val="8399"/>
              </a:lnSpc>
            </a:pPr>
            <a:r>
              <a:rPr lang="en-US" sz="4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Reuse (używaj ponownie)</a:t>
            </a:r>
          </a:p>
          <a:p>
            <a:pPr algn="l">
              <a:lnSpc>
                <a:spcPts val="8399"/>
              </a:lnSpc>
            </a:pPr>
            <a:r>
              <a:rPr lang="en-US" sz="4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Recycle (recyklinguj)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879412" y="3576869"/>
            <a:ext cx="877942" cy="576363"/>
            <a:chOff x="0" y="0"/>
            <a:chExt cx="812800" cy="533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33598"/>
            </a:xfrm>
            <a:custGeom>
              <a:avLst/>
              <a:gdLst/>
              <a:ahLst/>
              <a:cxnLst/>
              <a:rect l="l" t="t" r="r" b="b"/>
              <a:pathLst>
                <a:path w="812800" h="533598">
                  <a:moveTo>
                    <a:pt x="812800" y="26679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30398"/>
                  </a:lnTo>
                  <a:lnTo>
                    <a:pt x="406400" y="330398"/>
                  </a:lnTo>
                  <a:lnTo>
                    <a:pt x="406400" y="533598"/>
                  </a:lnTo>
                  <a:lnTo>
                    <a:pt x="812800" y="266799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65100"/>
              <a:ext cx="711200" cy="165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879412" y="5774153"/>
            <a:ext cx="877942" cy="576363"/>
            <a:chOff x="0" y="0"/>
            <a:chExt cx="812800" cy="5335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33598"/>
            </a:xfrm>
            <a:custGeom>
              <a:avLst/>
              <a:gdLst/>
              <a:ahLst/>
              <a:cxnLst/>
              <a:rect l="l" t="t" r="r" b="b"/>
              <a:pathLst>
                <a:path w="812800" h="533598">
                  <a:moveTo>
                    <a:pt x="812800" y="26679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30398"/>
                  </a:lnTo>
                  <a:lnTo>
                    <a:pt x="406400" y="330398"/>
                  </a:lnTo>
                  <a:lnTo>
                    <a:pt x="406400" y="533598"/>
                  </a:lnTo>
                  <a:lnTo>
                    <a:pt x="812800" y="266799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5100"/>
              <a:ext cx="711200" cy="165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879412" y="4722201"/>
            <a:ext cx="877942" cy="576363"/>
            <a:chOff x="0" y="0"/>
            <a:chExt cx="812800" cy="5335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33598"/>
            </a:xfrm>
            <a:custGeom>
              <a:avLst/>
              <a:gdLst/>
              <a:ahLst/>
              <a:cxnLst/>
              <a:rect l="l" t="t" r="r" b="b"/>
              <a:pathLst>
                <a:path w="812800" h="533598">
                  <a:moveTo>
                    <a:pt x="812800" y="26679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30398"/>
                  </a:lnTo>
                  <a:lnTo>
                    <a:pt x="406400" y="330398"/>
                  </a:lnTo>
                  <a:lnTo>
                    <a:pt x="406400" y="533598"/>
                  </a:lnTo>
                  <a:lnTo>
                    <a:pt x="812800" y="266799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65100"/>
              <a:ext cx="711200" cy="165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623"/>
            <a:ext cx="18297996" cy="10292623"/>
          </a:xfrm>
          <a:custGeom>
            <a:avLst/>
            <a:gdLst/>
            <a:ahLst/>
            <a:cxnLst/>
            <a:rect l="l" t="t" r="r" b="b"/>
            <a:pathLst>
              <a:path w="18297996" h="10292623">
                <a:moveTo>
                  <a:pt x="0" y="0"/>
                </a:moveTo>
                <a:lnTo>
                  <a:pt x="18297996" y="0"/>
                </a:lnTo>
                <a:lnTo>
                  <a:pt x="18297996" y="10292623"/>
                </a:lnTo>
                <a:lnTo>
                  <a:pt x="0" y="102926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2971801" y="1106038"/>
            <a:ext cx="6367594" cy="1062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Ekobohater</a:t>
            </a:r>
            <a:r>
              <a:rPr lang="en-US" sz="64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w </a:t>
            </a:r>
            <a:r>
              <a:rPr lang="en-US" sz="6499" dirty="0" err="1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akcji</a:t>
            </a:r>
            <a:r>
              <a:rPr lang="en-US" sz="64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3707" y="3287095"/>
            <a:ext cx="8351570" cy="478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B7211C"/>
                </a:solidFill>
                <a:latin typeface="Ahkio"/>
                <a:ea typeface="Ahkio"/>
                <a:cs typeface="Ahkio"/>
                <a:sym typeface="Ahkio"/>
              </a:rPr>
              <a:t>Pamiętaj: </a:t>
            </a:r>
          </a:p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każda mała decyzja w domu to wielki krok dla naszej planety.</a:t>
            </a:r>
          </a:p>
          <a:p>
            <a:pPr algn="ctr">
              <a:lnSpc>
                <a:spcPts val="4899"/>
              </a:lnSpc>
            </a:pPr>
            <a:endParaRPr lang="en-US" sz="4599">
              <a:solidFill>
                <a:srgbClr val="1800AD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Śląskie w dobrym obiegu zależy </a:t>
            </a:r>
          </a:p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od Ciebie!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2040" y="0"/>
            <a:ext cx="18480040" cy="10395023"/>
          </a:xfrm>
          <a:custGeom>
            <a:avLst/>
            <a:gdLst/>
            <a:ahLst/>
            <a:cxnLst/>
            <a:rect l="l" t="t" r="r" b="b"/>
            <a:pathLst>
              <a:path w="18480040" h="10395023">
                <a:moveTo>
                  <a:pt x="0" y="0"/>
                </a:moveTo>
                <a:lnTo>
                  <a:pt x="18480040" y="0"/>
                </a:lnTo>
                <a:lnTo>
                  <a:pt x="18480040" y="10395023"/>
                </a:lnTo>
                <a:lnTo>
                  <a:pt x="0" y="103950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6280510" y="9481391"/>
            <a:ext cx="5961538" cy="407670"/>
            <a:chOff x="0" y="0"/>
            <a:chExt cx="7948718" cy="543559"/>
          </a:xfrm>
        </p:grpSpPr>
        <p:sp>
          <p:nvSpPr>
            <p:cNvPr id="4" name="Freeform 4"/>
            <p:cNvSpPr/>
            <p:nvPr/>
          </p:nvSpPr>
          <p:spPr>
            <a:xfrm>
              <a:off x="2672155" y="67226"/>
              <a:ext cx="2167983" cy="476333"/>
            </a:xfrm>
            <a:custGeom>
              <a:avLst/>
              <a:gdLst/>
              <a:ahLst/>
              <a:cxnLst/>
              <a:rect l="l" t="t" r="r" b="b"/>
              <a:pathLst>
                <a:path w="2167983" h="476333">
                  <a:moveTo>
                    <a:pt x="0" y="0"/>
                  </a:moveTo>
                  <a:lnTo>
                    <a:pt x="2167984" y="0"/>
                  </a:lnTo>
                  <a:lnTo>
                    <a:pt x="2167984" y="476333"/>
                  </a:lnTo>
                  <a:lnTo>
                    <a:pt x="0" y="476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7948718" cy="6102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80"/>
                </a:lnSpc>
                <a:spcBef>
                  <a:spcPct val="0"/>
                </a:spcBef>
              </a:pPr>
              <a:r>
                <a:rPr lang="en-US" sz="2700">
                  <a:solidFill>
                    <a:srgbClr val="869F43"/>
                  </a:solidFill>
                  <a:latin typeface="Ahkio"/>
                  <a:ea typeface="Ahkio"/>
                  <a:cs typeface="Ahkio"/>
                  <a:sym typeface="Ahkio"/>
                </a:rPr>
                <a:t>Opracowanie:                                           www.ekorum.pl 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99756" y="3735872"/>
            <a:ext cx="5053846" cy="998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Dziękuję za uwagę!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59814" y="5445525"/>
            <a:ext cx="4133731" cy="140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Masz pytania?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Czas na ekodyskusję! </a:t>
            </a:r>
          </a:p>
        </p:txBody>
      </p:sp>
      <p:sp>
        <p:nvSpPr>
          <p:cNvPr id="8" name="TextBox 8"/>
          <p:cNvSpPr txBox="1"/>
          <p:nvPr/>
        </p:nvSpPr>
        <p:spPr>
          <a:xfrm rot="-5400000">
            <a:off x="15820347" y="7777880"/>
            <a:ext cx="4084086" cy="339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Grafiki </a:t>
            </a:r>
            <a:r>
              <a:rPr lang="en-US" sz="2100" dirty="0" err="1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wygenerowane</a:t>
            </a:r>
            <a:r>
              <a:rPr lang="en-US" sz="2100" dirty="0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2100" dirty="0" err="1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przy</a:t>
            </a:r>
            <a:r>
              <a:rPr lang="en-US" sz="2100" dirty="0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2100" dirty="0" err="1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pomocy</a:t>
            </a:r>
            <a:r>
              <a:rPr lang="en-US" sz="2100" dirty="0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 AI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4273028" y="-2642675"/>
            <a:ext cx="26206371" cy="14741084"/>
          </a:xfrm>
          <a:custGeom>
            <a:avLst/>
            <a:gdLst/>
            <a:ahLst/>
            <a:cxnLst/>
            <a:rect l="l" t="t" r="r" b="b"/>
            <a:pathLst>
              <a:path w="26206371" h="14741084">
                <a:moveTo>
                  <a:pt x="26206371" y="0"/>
                </a:moveTo>
                <a:lnTo>
                  <a:pt x="0" y="0"/>
                </a:lnTo>
                <a:lnTo>
                  <a:pt x="0" y="14741084"/>
                </a:lnTo>
                <a:lnTo>
                  <a:pt x="26206371" y="14741084"/>
                </a:lnTo>
                <a:lnTo>
                  <a:pt x="26206371" y="0"/>
                </a:lnTo>
                <a:close/>
              </a:path>
            </a:pathLst>
          </a:custGeom>
          <a:blipFill>
            <a:blip r:embed="rId2">
              <a:alphaModFix amt="35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1371600" y="6097670"/>
            <a:ext cx="26206371" cy="14741084"/>
          </a:xfrm>
          <a:custGeom>
            <a:avLst/>
            <a:gdLst/>
            <a:ahLst/>
            <a:cxnLst/>
            <a:rect l="l" t="t" r="r" b="b"/>
            <a:pathLst>
              <a:path w="26206371" h="14741084">
                <a:moveTo>
                  <a:pt x="0" y="0"/>
                </a:moveTo>
                <a:lnTo>
                  <a:pt x="26206371" y="0"/>
                </a:lnTo>
                <a:lnTo>
                  <a:pt x="26206371" y="14741084"/>
                </a:lnTo>
                <a:lnTo>
                  <a:pt x="0" y="14741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2970" y="6883924"/>
            <a:ext cx="2205361" cy="2205361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698403" y="3270554"/>
            <a:ext cx="6331731" cy="2431419"/>
          </a:xfrm>
          <a:custGeom>
            <a:avLst/>
            <a:gdLst/>
            <a:ahLst/>
            <a:cxnLst/>
            <a:rect l="l" t="t" r="r" b="b"/>
            <a:pathLst>
              <a:path w="6331731" h="2431419">
                <a:moveTo>
                  <a:pt x="0" y="0"/>
                </a:moveTo>
                <a:lnTo>
                  <a:pt x="6331731" y="0"/>
                </a:lnTo>
                <a:lnTo>
                  <a:pt x="6331731" y="2431420"/>
                </a:lnTo>
                <a:lnTo>
                  <a:pt x="0" y="2431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905" t="-39872" r="-15028" b="-38711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12229462" y="6874407"/>
            <a:ext cx="2312376" cy="2383893"/>
            <a:chOff x="0" y="0"/>
            <a:chExt cx="3083169" cy="31785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83169" cy="3178524"/>
            </a:xfrm>
            <a:custGeom>
              <a:avLst/>
              <a:gdLst/>
              <a:ahLst/>
              <a:cxnLst/>
              <a:rect l="l" t="t" r="r" b="b"/>
              <a:pathLst>
                <a:path w="3083169" h="3178524">
                  <a:moveTo>
                    <a:pt x="0" y="0"/>
                  </a:moveTo>
                  <a:lnTo>
                    <a:pt x="3083169" y="0"/>
                  </a:lnTo>
                  <a:lnTo>
                    <a:pt x="3083169" y="3178524"/>
                  </a:lnTo>
                  <a:lnTo>
                    <a:pt x="0" y="3178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422555" y="2765588"/>
              <a:ext cx="2238058" cy="412937"/>
              <a:chOff x="0" y="0"/>
              <a:chExt cx="628545" cy="11597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28545" cy="115971"/>
              </a:xfrm>
              <a:custGeom>
                <a:avLst/>
                <a:gdLst/>
                <a:ahLst/>
                <a:cxnLst/>
                <a:rect l="l" t="t" r="r" b="b"/>
                <a:pathLst>
                  <a:path w="628545" h="115971">
                    <a:moveTo>
                      <a:pt x="0" y="0"/>
                    </a:moveTo>
                    <a:lnTo>
                      <a:pt x="628545" y="0"/>
                    </a:lnTo>
                    <a:lnTo>
                      <a:pt x="628545" y="115971"/>
                    </a:lnTo>
                    <a:lnTo>
                      <a:pt x="0" y="1159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628545" cy="154071"/>
              </a:xfrm>
              <a:prstGeom prst="rect">
                <a:avLst/>
              </a:prstGeom>
            </p:spPr>
            <p:txBody>
              <a:bodyPr lIns="35730" tIns="35730" rIns="35730" bIns="3573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583367" y="2721405"/>
              <a:ext cx="1916434" cy="454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68"/>
                </a:lnSpc>
              </a:pPr>
              <a:r>
                <a:rPr lang="en-US" sz="2048" b="1">
                  <a:solidFill>
                    <a:srgbClr val="3AB54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SKANUJ QR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499324" y="3524074"/>
            <a:ext cx="6623329" cy="1924380"/>
          </a:xfrm>
          <a:custGeom>
            <a:avLst/>
            <a:gdLst/>
            <a:ahLst/>
            <a:cxnLst/>
            <a:rect l="l" t="t" r="r" b="b"/>
            <a:pathLst>
              <a:path w="6623329" h="1924380">
                <a:moveTo>
                  <a:pt x="0" y="0"/>
                </a:moveTo>
                <a:lnTo>
                  <a:pt x="6623330" y="0"/>
                </a:lnTo>
                <a:lnTo>
                  <a:pt x="6623330" y="1924380"/>
                </a:lnTo>
                <a:lnTo>
                  <a:pt x="0" y="19243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3164656" y="6925694"/>
            <a:ext cx="7571263" cy="165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WIĘCEJ NA: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3AB54F"/>
                </a:solidFill>
                <a:latin typeface="Ahkio"/>
                <a:ea typeface="Ahkio"/>
                <a:cs typeface="Ahkio"/>
                <a:sym typeface="Ahkio"/>
              </a:rPr>
              <a:t>WWW.PRZYRODA.SLASKIE.PL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062" y="419296"/>
            <a:ext cx="16465287" cy="148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MATERIAŁ PRZYGOTOWANY W RAMACH </a:t>
            </a:r>
          </a:p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KAMPANII INFORMACYJNO-EDUKACYJNEJ DOTYCZĄCEJ HIERARCHII SPOSOBÓW POSTĘPOWANIA Z ODPADAMI 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REALIZOWANEJ PRZEZ URZĄD MARSZAŁKOWSKI WOJEWÓDZTWA ŚLĄSKIEGO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701</Words>
  <Application>Microsoft Office PowerPoint</Application>
  <PresentationFormat>Niestandardowy</PresentationFormat>
  <Paragraphs>126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4" baseType="lpstr">
      <vt:lpstr>Ahkio</vt:lpstr>
      <vt:lpstr>Ahkio Bold</vt:lpstr>
      <vt:lpstr>Ahkio Heavy</vt:lpstr>
      <vt:lpstr>Open Sans</vt:lpstr>
      <vt:lpstr>Arial</vt:lpstr>
      <vt:lpstr>Open Sans Bold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Śląskie: szkoła podstawowa</dc:title>
  <dc:creator>ekorum</dc:creator>
  <cp:lastModifiedBy>Pawel S</cp:lastModifiedBy>
  <cp:revision>3</cp:revision>
  <dcterms:created xsi:type="dcterms:W3CDTF">2006-08-16T00:00:00Z</dcterms:created>
  <dcterms:modified xsi:type="dcterms:W3CDTF">2026-09-09T10:52:07Z</dcterms:modified>
  <dc:identifier>DAHS6epgmV8</dc:identifier>
</cp:coreProperties>
</file>