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hkio" panose="020B0604020202020204" charset="-18"/>
      <p:regular r:id="rId18"/>
    </p:embeddedFont>
    <p:embeddedFont>
      <p:font typeface="League Spartan" panose="020B0604020202020204" charset="-18"/>
      <p:regular r:id="rId19"/>
    </p:embeddedFont>
    <p:embeddedFont>
      <p:font typeface="Open Sans Bold" panose="020B0806030504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08193" y="3819595"/>
            <a:ext cx="7065679" cy="3361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Czysta planeta to nasz przyjaciel! </a:t>
            </a:r>
          </a:p>
        </p:txBody>
      </p:sp>
      <p:sp>
        <p:nvSpPr>
          <p:cNvPr id="4" name="Freeform 4"/>
          <p:cNvSpPr/>
          <p:nvPr/>
        </p:nvSpPr>
        <p:spPr>
          <a:xfrm>
            <a:off x="1423252" y="1941176"/>
            <a:ext cx="5435562" cy="1579279"/>
          </a:xfrm>
          <a:custGeom>
            <a:avLst/>
            <a:gdLst/>
            <a:ahLst/>
            <a:cxnLst/>
            <a:rect l="l" t="t" r="r" b="b"/>
            <a:pathLst>
              <a:path w="5435562" h="1579279">
                <a:moveTo>
                  <a:pt x="0" y="0"/>
                </a:moveTo>
                <a:lnTo>
                  <a:pt x="5435561" y="0"/>
                </a:lnTo>
                <a:lnTo>
                  <a:pt x="5435561" y="1579279"/>
                </a:lnTo>
                <a:lnTo>
                  <a:pt x="0" y="1579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61248" y="1448237"/>
            <a:ext cx="7065679" cy="427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ŚMIECI 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– skąd się biorą 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dlaczego jest ich tak dużo?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rot="1982483">
            <a:off x="2904990" y="6983434"/>
            <a:ext cx="1553489" cy="2371739"/>
          </a:xfrm>
          <a:custGeom>
            <a:avLst/>
            <a:gdLst/>
            <a:ahLst/>
            <a:cxnLst/>
            <a:rect l="l" t="t" r="r" b="b"/>
            <a:pathLst>
              <a:path w="1553489" h="2371739">
                <a:moveTo>
                  <a:pt x="0" y="0"/>
                </a:moveTo>
                <a:lnTo>
                  <a:pt x="1553489" y="0"/>
                </a:lnTo>
                <a:lnTo>
                  <a:pt x="1553489" y="2371739"/>
                </a:lnTo>
                <a:lnTo>
                  <a:pt x="0" y="23717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173834" y="6885734"/>
            <a:ext cx="3748990" cy="2849233"/>
          </a:xfrm>
          <a:custGeom>
            <a:avLst/>
            <a:gdLst/>
            <a:ahLst/>
            <a:cxnLst/>
            <a:rect l="l" t="t" r="r" b="b"/>
            <a:pathLst>
              <a:path w="3748990" h="2849233">
                <a:moveTo>
                  <a:pt x="0" y="0"/>
                </a:moveTo>
                <a:lnTo>
                  <a:pt x="3748990" y="0"/>
                </a:lnTo>
                <a:lnTo>
                  <a:pt x="3748990" y="2849232"/>
                </a:lnTo>
                <a:lnTo>
                  <a:pt x="0" y="28492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621114" y="2477882"/>
            <a:ext cx="9473802" cy="1979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Zanim coś wyrzucisz... zastanów się! </a:t>
            </a:r>
          </a:p>
        </p:txBody>
      </p:sp>
      <p:sp>
        <p:nvSpPr>
          <p:cNvPr id="6" name="Freeform 6"/>
          <p:cNvSpPr/>
          <p:nvPr/>
        </p:nvSpPr>
        <p:spPr>
          <a:xfrm>
            <a:off x="-173834" y="-17514"/>
            <a:ext cx="4265750" cy="2092428"/>
          </a:xfrm>
          <a:custGeom>
            <a:avLst/>
            <a:gdLst/>
            <a:ahLst/>
            <a:cxnLst/>
            <a:rect l="l" t="t" r="r" b="b"/>
            <a:pathLst>
              <a:path w="4265750" h="2092428">
                <a:moveTo>
                  <a:pt x="0" y="0"/>
                </a:moveTo>
                <a:lnTo>
                  <a:pt x="4265750" y="0"/>
                </a:lnTo>
                <a:lnTo>
                  <a:pt x="4265750" y="2092428"/>
                </a:lnTo>
                <a:lnTo>
                  <a:pt x="0" y="20924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22358" b="-384337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3387186" y="6576855"/>
            <a:ext cx="3360146" cy="3652333"/>
          </a:xfrm>
          <a:custGeom>
            <a:avLst/>
            <a:gdLst/>
            <a:ahLst/>
            <a:cxnLst/>
            <a:rect l="l" t="t" r="r" b="b"/>
            <a:pathLst>
              <a:path w="3360146" h="3652333">
                <a:moveTo>
                  <a:pt x="0" y="0"/>
                </a:moveTo>
                <a:lnTo>
                  <a:pt x="3360146" y="0"/>
                </a:lnTo>
                <a:lnTo>
                  <a:pt x="3360146" y="3652332"/>
                </a:lnTo>
                <a:lnTo>
                  <a:pt x="0" y="36523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7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67542" y="1779605"/>
            <a:ext cx="9137876" cy="4466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5"/>
              </a:lnSpc>
            </a:pPr>
            <a:r>
              <a:rPr lang="en-US" sz="51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Zamiast plastiku – wybieraj wielorazówki! </a:t>
            </a:r>
          </a:p>
          <a:p>
            <a:pPr algn="ctr">
              <a:lnSpc>
                <a:spcPts val="3444"/>
              </a:lnSpc>
            </a:pPr>
            <a:endParaRPr lang="en-US" sz="51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6395"/>
              </a:lnSpc>
            </a:pPr>
            <a:r>
              <a:rPr lang="en-US" sz="51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 powiesz na własny bidon, śniadaniówkę </a:t>
            </a:r>
          </a:p>
          <a:p>
            <a:pPr algn="ctr">
              <a:lnSpc>
                <a:spcPts val="6395"/>
              </a:lnSpc>
            </a:pPr>
            <a:r>
              <a:rPr lang="en-US" sz="51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torbę materiałową?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636081" y="6786491"/>
            <a:ext cx="3508099" cy="2917532"/>
          </a:xfrm>
          <a:custGeom>
            <a:avLst/>
            <a:gdLst/>
            <a:ahLst/>
            <a:cxnLst/>
            <a:rect l="l" t="t" r="r" b="b"/>
            <a:pathLst>
              <a:path w="3508099" h="2917532">
                <a:moveTo>
                  <a:pt x="0" y="0"/>
                </a:moveTo>
                <a:lnTo>
                  <a:pt x="3508099" y="0"/>
                </a:lnTo>
                <a:lnTo>
                  <a:pt x="3508099" y="2917532"/>
                </a:lnTo>
                <a:lnTo>
                  <a:pt x="0" y="2917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6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 rot="4114419">
            <a:off x="4119654" y="8452440"/>
            <a:ext cx="346610" cy="660210"/>
          </a:xfrm>
          <a:custGeom>
            <a:avLst/>
            <a:gdLst/>
            <a:ahLst/>
            <a:cxnLst/>
            <a:rect l="l" t="t" r="r" b="b"/>
            <a:pathLst>
              <a:path w="346610" h="660210">
                <a:moveTo>
                  <a:pt x="0" y="0"/>
                </a:moveTo>
                <a:lnTo>
                  <a:pt x="346610" y="0"/>
                </a:lnTo>
                <a:lnTo>
                  <a:pt x="346610" y="660209"/>
                </a:lnTo>
                <a:lnTo>
                  <a:pt x="0" y="6602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-530009" y="1465414"/>
            <a:ext cx="9918019" cy="4283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2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Zepsuta zabawka? </a:t>
            </a:r>
          </a:p>
          <a:p>
            <a:pPr algn="ctr">
              <a:lnSpc>
                <a:spcPts val="6782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Daj jej drugie życie! </a:t>
            </a:r>
          </a:p>
          <a:p>
            <a:pPr algn="ctr">
              <a:lnSpc>
                <a:spcPts val="6782"/>
              </a:lnSpc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6782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 pomocą dorosłych można ją naprawić.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07279" y="5630891"/>
            <a:ext cx="6538554" cy="6375090"/>
          </a:xfrm>
          <a:custGeom>
            <a:avLst/>
            <a:gdLst/>
            <a:ahLst/>
            <a:cxnLst/>
            <a:rect l="l" t="t" r="r" b="b"/>
            <a:pathLst>
              <a:path w="6538554" h="6375090">
                <a:moveTo>
                  <a:pt x="0" y="0"/>
                </a:moveTo>
                <a:lnTo>
                  <a:pt x="6538554" y="0"/>
                </a:lnTo>
                <a:lnTo>
                  <a:pt x="6538554" y="6375091"/>
                </a:lnTo>
                <a:lnTo>
                  <a:pt x="0" y="63750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1462714" y="6509114"/>
            <a:ext cx="5873936" cy="5815197"/>
          </a:xfrm>
          <a:custGeom>
            <a:avLst/>
            <a:gdLst/>
            <a:ahLst/>
            <a:cxnLst/>
            <a:rect l="l" t="t" r="r" b="b"/>
            <a:pathLst>
              <a:path w="5873936" h="5815197">
                <a:moveTo>
                  <a:pt x="0" y="0"/>
                </a:moveTo>
                <a:lnTo>
                  <a:pt x="5873936" y="0"/>
                </a:lnTo>
                <a:lnTo>
                  <a:pt x="5873936" y="5815197"/>
                </a:lnTo>
                <a:lnTo>
                  <a:pt x="0" y="5815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2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3542045" y="6712519"/>
            <a:ext cx="1640976" cy="3367941"/>
          </a:xfrm>
          <a:custGeom>
            <a:avLst/>
            <a:gdLst/>
            <a:ahLst/>
            <a:cxnLst/>
            <a:rect l="l" t="t" r="r" b="b"/>
            <a:pathLst>
              <a:path w="1640976" h="3367941">
                <a:moveTo>
                  <a:pt x="0" y="0"/>
                </a:moveTo>
                <a:lnTo>
                  <a:pt x="1640976" y="0"/>
                </a:lnTo>
                <a:lnTo>
                  <a:pt x="1640976" y="3367941"/>
                </a:lnTo>
                <a:lnTo>
                  <a:pt x="0" y="33679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348213" y="5869887"/>
            <a:ext cx="1270152" cy="2592146"/>
          </a:xfrm>
          <a:custGeom>
            <a:avLst/>
            <a:gdLst/>
            <a:ahLst/>
            <a:cxnLst/>
            <a:rect l="l" t="t" r="r" b="b"/>
            <a:pathLst>
              <a:path w="1270152" h="2592146">
                <a:moveTo>
                  <a:pt x="0" y="0"/>
                </a:moveTo>
                <a:lnTo>
                  <a:pt x="1270152" y="0"/>
                </a:lnTo>
                <a:lnTo>
                  <a:pt x="1270152" y="2592145"/>
                </a:lnTo>
                <a:lnTo>
                  <a:pt x="0" y="25921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28700" y="8325027"/>
            <a:ext cx="2119478" cy="1621400"/>
          </a:xfrm>
          <a:custGeom>
            <a:avLst/>
            <a:gdLst/>
            <a:ahLst/>
            <a:cxnLst/>
            <a:rect l="l" t="t" r="r" b="b"/>
            <a:pathLst>
              <a:path w="2119478" h="1621400">
                <a:moveTo>
                  <a:pt x="0" y="0"/>
                </a:moveTo>
                <a:lnTo>
                  <a:pt x="2119478" y="0"/>
                </a:lnTo>
                <a:lnTo>
                  <a:pt x="2119478" y="1621400"/>
                </a:lnTo>
                <a:lnTo>
                  <a:pt x="0" y="1621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 rot="1436738" flipV="1">
            <a:off x="2124383" y="6280667"/>
            <a:ext cx="1384525" cy="456893"/>
          </a:xfrm>
          <a:custGeom>
            <a:avLst/>
            <a:gdLst/>
            <a:ahLst/>
            <a:cxnLst/>
            <a:rect l="l" t="t" r="r" b="b"/>
            <a:pathLst>
              <a:path w="1384525" h="456893">
                <a:moveTo>
                  <a:pt x="0" y="456894"/>
                </a:moveTo>
                <a:lnTo>
                  <a:pt x="1384525" y="456894"/>
                </a:lnTo>
                <a:lnTo>
                  <a:pt x="1384525" y="0"/>
                </a:lnTo>
                <a:lnTo>
                  <a:pt x="0" y="0"/>
                </a:lnTo>
                <a:lnTo>
                  <a:pt x="0" y="456894"/>
                </a:lnTo>
                <a:close/>
              </a:path>
            </a:pathLst>
          </a:custGeom>
          <a:blipFill>
            <a:blip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783821" y="1144903"/>
            <a:ext cx="6387664" cy="399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Stare pudełko lub butelka? Wyczaruj z nich coś super!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8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 flipH="1">
            <a:off x="0" y="5358956"/>
            <a:ext cx="4767027" cy="5608268"/>
          </a:xfrm>
          <a:custGeom>
            <a:avLst/>
            <a:gdLst/>
            <a:ahLst/>
            <a:cxnLst/>
            <a:rect l="l" t="t" r="r" b="b"/>
            <a:pathLst>
              <a:path w="4767027" h="5608268">
                <a:moveTo>
                  <a:pt x="4767027" y="0"/>
                </a:moveTo>
                <a:lnTo>
                  <a:pt x="0" y="0"/>
                </a:lnTo>
                <a:lnTo>
                  <a:pt x="0" y="5608268"/>
                </a:lnTo>
                <a:lnTo>
                  <a:pt x="4767027" y="5608268"/>
                </a:lnTo>
                <a:lnTo>
                  <a:pt x="4767027" y="0"/>
                </a:lnTo>
                <a:close/>
              </a:path>
            </a:pathLst>
          </a:custGeom>
          <a:blipFill>
            <a:blip r:embed="rId3">
              <a:alphaModFix amt="84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477604" y="571222"/>
            <a:ext cx="7392913" cy="445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Bierz tyle, ile potrzebujesz.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Nie marnuj pysznego jedzenia!</a:t>
            </a:r>
          </a:p>
        </p:txBody>
      </p:sp>
      <p:sp>
        <p:nvSpPr>
          <p:cNvPr id="5" name="Freeform 5"/>
          <p:cNvSpPr/>
          <p:nvPr/>
        </p:nvSpPr>
        <p:spPr>
          <a:xfrm>
            <a:off x="1182176" y="7900062"/>
            <a:ext cx="2402676" cy="2174422"/>
          </a:xfrm>
          <a:custGeom>
            <a:avLst/>
            <a:gdLst/>
            <a:ahLst/>
            <a:cxnLst/>
            <a:rect l="l" t="t" r="r" b="b"/>
            <a:pathLst>
              <a:path w="2402676" h="2174422">
                <a:moveTo>
                  <a:pt x="0" y="0"/>
                </a:moveTo>
                <a:lnTo>
                  <a:pt x="2402676" y="0"/>
                </a:lnTo>
                <a:lnTo>
                  <a:pt x="2402676" y="2174422"/>
                </a:lnTo>
                <a:lnTo>
                  <a:pt x="0" y="2174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94358" y="1000125"/>
            <a:ext cx="6387664" cy="776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1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co, gdy śmieci już są?</a:t>
            </a:r>
          </a:p>
          <a:p>
            <a:pPr algn="ctr">
              <a:lnSpc>
                <a:spcPts val="7181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Czas na wielkie sortowanie! </a:t>
            </a:r>
          </a:p>
          <a:p>
            <a:pPr algn="ctr">
              <a:lnSpc>
                <a:spcPts val="4283"/>
              </a:lnSpc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7181"/>
              </a:lnSpc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Wrzucamy je do właściwych pojemników.</a:t>
            </a:r>
          </a:p>
          <a:p>
            <a:pPr algn="ctr">
              <a:lnSpc>
                <a:spcPts val="7181"/>
              </a:lnSpc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8942950" y="9419069"/>
            <a:ext cx="1170018" cy="669093"/>
          </a:xfrm>
          <a:custGeom>
            <a:avLst/>
            <a:gdLst/>
            <a:ahLst/>
            <a:cxnLst/>
            <a:rect l="l" t="t" r="r" b="b"/>
            <a:pathLst>
              <a:path w="1170018" h="669093">
                <a:moveTo>
                  <a:pt x="0" y="0"/>
                </a:moveTo>
                <a:lnTo>
                  <a:pt x="1170018" y="0"/>
                </a:lnTo>
                <a:lnTo>
                  <a:pt x="1170018" y="669093"/>
                </a:lnTo>
                <a:lnTo>
                  <a:pt x="0" y="669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160274" y="7936942"/>
            <a:ext cx="1970776" cy="1816673"/>
          </a:xfrm>
          <a:custGeom>
            <a:avLst/>
            <a:gdLst/>
            <a:ahLst/>
            <a:cxnLst/>
            <a:rect l="l" t="t" r="r" b="b"/>
            <a:pathLst>
              <a:path w="1970776" h="1816673">
                <a:moveTo>
                  <a:pt x="0" y="0"/>
                </a:moveTo>
                <a:lnTo>
                  <a:pt x="1970776" y="0"/>
                </a:lnTo>
                <a:lnTo>
                  <a:pt x="1970776" y="1816674"/>
                </a:lnTo>
                <a:lnTo>
                  <a:pt x="0" y="18166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6" r="776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468929" y="537625"/>
            <a:ext cx="3710625" cy="982151"/>
            <a:chOff x="0" y="0"/>
            <a:chExt cx="977284" cy="258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7284" cy="258673"/>
            </a:xfrm>
            <a:custGeom>
              <a:avLst/>
              <a:gdLst/>
              <a:ahLst/>
              <a:cxnLst/>
              <a:rect l="l" t="t" r="r" b="b"/>
              <a:pathLst>
                <a:path w="977284" h="258673">
                  <a:moveTo>
                    <a:pt x="106407" y="0"/>
                  </a:moveTo>
                  <a:lnTo>
                    <a:pt x="870876" y="0"/>
                  </a:lnTo>
                  <a:cubicBezTo>
                    <a:pt x="929644" y="0"/>
                    <a:pt x="977284" y="47640"/>
                    <a:pt x="977284" y="106407"/>
                  </a:cubicBezTo>
                  <a:lnTo>
                    <a:pt x="977284" y="152266"/>
                  </a:lnTo>
                  <a:cubicBezTo>
                    <a:pt x="977284" y="211033"/>
                    <a:pt x="929644" y="258673"/>
                    <a:pt x="870876" y="258673"/>
                  </a:cubicBezTo>
                  <a:lnTo>
                    <a:pt x="106407" y="258673"/>
                  </a:lnTo>
                  <a:cubicBezTo>
                    <a:pt x="78186" y="258673"/>
                    <a:pt x="51121" y="247463"/>
                    <a:pt x="31166" y="227507"/>
                  </a:cubicBezTo>
                  <a:cubicBezTo>
                    <a:pt x="11211" y="207552"/>
                    <a:pt x="0" y="180487"/>
                    <a:pt x="0" y="152266"/>
                  </a:cubicBezTo>
                  <a:lnTo>
                    <a:pt x="0" y="106407"/>
                  </a:lnTo>
                  <a:cubicBezTo>
                    <a:pt x="0" y="47640"/>
                    <a:pt x="47640" y="0"/>
                    <a:pt x="106407" y="0"/>
                  </a:cubicBezTo>
                  <a:close/>
                </a:path>
              </a:pathLst>
            </a:custGeom>
            <a:solidFill>
              <a:srgbClr val="F5C01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77284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843" y="743926"/>
            <a:ext cx="9219116" cy="7201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5"/>
              </a:lnSpc>
            </a:pP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ŻÓŁTEGO KOSZA </a:t>
            </a:r>
          </a:p>
          <a:p>
            <a:pPr algn="l">
              <a:lnSpc>
                <a:spcPts val="5083"/>
              </a:lnSpc>
            </a:pPr>
            <a:r>
              <a:rPr lang="en-US" sz="40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WRZUCAMY:</a:t>
            </a:r>
          </a:p>
          <a:p>
            <a:pPr algn="l">
              <a:lnSpc>
                <a:spcPts val="2480"/>
              </a:lnSpc>
            </a:pPr>
            <a:endParaRPr lang="en-US" sz="4099">
              <a:solidFill>
                <a:srgbClr val="62A13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1036312" lvl="1" indent="-518156" algn="l">
              <a:lnSpc>
                <a:spcPts val="5951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plastikowe butelki </a:t>
            </a:r>
          </a:p>
          <a:p>
            <a:pPr marL="1036312" lvl="1" indent="-518156" algn="l">
              <a:lnSpc>
                <a:spcPts val="5951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foliówki</a:t>
            </a:r>
          </a:p>
          <a:p>
            <a:pPr marL="1036312" lvl="1" indent="-518156" algn="l">
              <a:lnSpc>
                <a:spcPts val="5951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nakrętki i kapsle</a:t>
            </a:r>
          </a:p>
          <a:p>
            <a:pPr marL="1036312" lvl="1" indent="-518156" algn="l">
              <a:lnSpc>
                <a:spcPts val="5951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puszki </a:t>
            </a:r>
          </a:p>
          <a:p>
            <a:pPr marL="1036312" lvl="1" indent="-518156" algn="l">
              <a:lnSpc>
                <a:spcPts val="5951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kartoniki po mleku </a:t>
            </a:r>
          </a:p>
          <a:p>
            <a:pPr algn="l">
              <a:lnSpc>
                <a:spcPts val="5951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   lub soku</a:t>
            </a:r>
          </a:p>
          <a:p>
            <a:pPr algn="just">
              <a:lnSpc>
                <a:spcPts val="7067"/>
              </a:lnSpc>
            </a:pPr>
            <a:endParaRPr lang="en-US" sz="47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810502" y="8071472"/>
            <a:ext cx="4427428" cy="2676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7"/>
              </a:lnSpc>
            </a:pPr>
            <a:r>
              <a:rPr lang="en-US" sz="5699">
                <a:solidFill>
                  <a:srgbClr val="D8373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Zgnieć je </a:t>
            </a:r>
          </a:p>
          <a:p>
            <a:pPr algn="ctr">
              <a:lnSpc>
                <a:spcPts val="7067"/>
              </a:lnSpc>
            </a:pPr>
            <a:r>
              <a:rPr lang="en-US" sz="5699">
                <a:solidFill>
                  <a:srgbClr val="D8373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najpierw!</a:t>
            </a:r>
          </a:p>
          <a:p>
            <a:pPr algn="ctr">
              <a:lnSpc>
                <a:spcPts val="7067"/>
              </a:lnSpc>
            </a:pPr>
            <a:endParaRPr lang="en-US" sz="5699">
              <a:solidFill>
                <a:srgbClr val="D83737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6792877" y="5143500"/>
            <a:ext cx="3463186" cy="1748909"/>
          </a:xfrm>
          <a:custGeom>
            <a:avLst/>
            <a:gdLst/>
            <a:ahLst/>
            <a:cxnLst/>
            <a:rect l="l" t="t" r="r" b="b"/>
            <a:pathLst>
              <a:path w="3463186" h="1748909">
                <a:moveTo>
                  <a:pt x="0" y="0"/>
                </a:moveTo>
                <a:lnTo>
                  <a:pt x="3463186" y="0"/>
                </a:lnTo>
                <a:lnTo>
                  <a:pt x="3463186" y="1748909"/>
                </a:lnTo>
                <a:lnTo>
                  <a:pt x="0" y="1748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6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2155849" y="721920"/>
            <a:ext cx="5285515" cy="982151"/>
            <a:chOff x="0" y="0"/>
            <a:chExt cx="1392070" cy="258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2070" cy="258673"/>
            </a:xfrm>
            <a:custGeom>
              <a:avLst/>
              <a:gdLst/>
              <a:ahLst/>
              <a:cxnLst/>
              <a:rect l="l" t="t" r="r" b="b"/>
              <a:pathLst>
                <a:path w="1392070" h="258673">
                  <a:moveTo>
                    <a:pt x="74702" y="0"/>
                  </a:moveTo>
                  <a:lnTo>
                    <a:pt x="1317368" y="0"/>
                  </a:lnTo>
                  <a:cubicBezTo>
                    <a:pt x="1337180" y="0"/>
                    <a:pt x="1356181" y="7870"/>
                    <a:pt x="1370190" y="21880"/>
                  </a:cubicBezTo>
                  <a:cubicBezTo>
                    <a:pt x="1384200" y="35889"/>
                    <a:pt x="1392070" y="54890"/>
                    <a:pt x="1392070" y="74702"/>
                  </a:cubicBezTo>
                  <a:lnTo>
                    <a:pt x="1392070" y="183972"/>
                  </a:lnTo>
                  <a:cubicBezTo>
                    <a:pt x="1392070" y="225228"/>
                    <a:pt x="1358625" y="258673"/>
                    <a:pt x="1317368" y="258673"/>
                  </a:cubicBezTo>
                  <a:lnTo>
                    <a:pt x="74702" y="258673"/>
                  </a:lnTo>
                  <a:cubicBezTo>
                    <a:pt x="54890" y="258673"/>
                    <a:pt x="35889" y="250803"/>
                    <a:pt x="21880" y="236794"/>
                  </a:cubicBezTo>
                  <a:cubicBezTo>
                    <a:pt x="7870" y="222784"/>
                    <a:pt x="0" y="203784"/>
                    <a:pt x="0" y="183972"/>
                  </a:cubicBezTo>
                  <a:lnTo>
                    <a:pt x="0" y="74702"/>
                  </a:lnTo>
                  <a:cubicBezTo>
                    <a:pt x="0" y="54890"/>
                    <a:pt x="7870" y="35889"/>
                    <a:pt x="21880" y="21880"/>
                  </a:cubicBezTo>
                  <a:cubicBezTo>
                    <a:pt x="35889" y="7870"/>
                    <a:pt x="54890" y="0"/>
                    <a:pt x="74702" y="0"/>
                  </a:cubicBezTo>
                  <a:close/>
                </a:path>
              </a:pathLst>
            </a:custGeom>
            <a:solidFill>
              <a:srgbClr val="2B77D8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392070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806646"/>
            <a:ext cx="10174103" cy="5495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</a:t>
            </a:r>
            <a:r>
              <a:rPr lang="en-US" sz="53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NIEBIESKIEGO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KOSZA </a:t>
            </a:r>
          </a:p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WRZUCAMY: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gazety 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kartony 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zeszyty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ulotki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2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796391" y="6842851"/>
            <a:ext cx="1981607" cy="1810214"/>
          </a:xfrm>
          <a:custGeom>
            <a:avLst/>
            <a:gdLst/>
            <a:ahLst/>
            <a:cxnLst/>
            <a:rect l="l" t="t" r="r" b="b"/>
            <a:pathLst>
              <a:path w="1981607" h="1810214">
                <a:moveTo>
                  <a:pt x="0" y="0"/>
                </a:moveTo>
                <a:lnTo>
                  <a:pt x="1981607" y="0"/>
                </a:lnTo>
                <a:lnTo>
                  <a:pt x="1981607" y="1810214"/>
                </a:lnTo>
                <a:lnTo>
                  <a:pt x="0" y="1810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796391" y="6416129"/>
            <a:ext cx="1626178" cy="1471691"/>
          </a:xfrm>
          <a:custGeom>
            <a:avLst/>
            <a:gdLst/>
            <a:ahLst/>
            <a:cxnLst/>
            <a:rect l="l" t="t" r="r" b="b"/>
            <a:pathLst>
              <a:path w="1626178" h="1471691">
                <a:moveTo>
                  <a:pt x="0" y="0"/>
                </a:moveTo>
                <a:lnTo>
                  <a:pt x="1626178" y="0"/>
                </a:lnTo>
                <a:lnTo>
                  <a:pt x="1626178" y="1471691"/>
                </a:lnTo>
                <a:lnTo>
                  <a:pt x="0" y="1471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2200247" y="1325070"/>
            <a:ext cx="4481316" cy="982151"/>
            <a:chOff x="0" y="0"/>
            <a:chExt cx="1180264" cy="258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0264" cy="258673"/>
            </a:xfrm>
            <a:custGeom>
              <a:avLst/>
              <a:gdLst/>
              <a:ahLst/>
              <a:cxnLst/>
              <a:rect l="l" t="t" r="r" b="b"/>
              <a:pathLst>
                <a:path w="1180264" h="258673">
                  <a:moveTo>
                    <a:pt x="88108" y="0"/>
                  </a:moveTo>
                  <a:lnTo>
                    <a:pt x="1092157" y="0"/>
                  </a:lnTo>
                  <a:cubicBezTo>
                    <a:pt x="1140817" y="0"/>
                    <a:pt x="1180264" y="39447"/>
                    <a:pt x="1180264" y="88108"/>
                  </a:cubicBezTo>
                  <a:lnTo>
                    <a:pt x="1180264" y="170566"/>
                  </a:lnTo>
                  <a:cubicBezTo>
                    <a:pt x="1180264" y="193933"/>
                    <a:pt x="1170981" y="216344"/>
                    <a:pt x="1154458" y="232867"/>
                  </a:cubicBezTo>
                  <a:cubicBezTo>
                    <a:pt x="1137935" y="249391"/>
                    <a:pt x="1115524" y="258673"/>
                    <a:pt x="1092157" y="258673"/>
                  </a:cubicBezTo>
                  <a:lnTo>
                    <a:pt x="88108" y="258673"/>
                  </a:lnTo>
                  <a:cubicBezTo>
                    <a:pt x="64740" y="258673"/>
                    <a:pt x="42329" y="249391"/>
                    <a:pt x="25806" y="232867"/>
                  </a:cubicBezTo>
                  <a:cubicBezTo>
                    <a:pt x="9283" y="216344"/>
                    <a:pt x="0" y="193933"/>
                    <a:pt x="0" y="170566"/>
                  </a:cubicBezTo>
                  <a:lnTo>
                    <a:pt x="0" y="88108"/>
                  </a:lnTo>
                  <a:cubicBezTo>
                    <a:pt x="0" y="39447"/>
                    <a:pt x="39447" y="0"/>
                    <a:pt x="88108" y="0"/>
                  </a:cubicBezTo>
                  <a:close/>
                </a:path>
              </a:pathLst>
            </a:custGeom>
            <a:solidFill>
              <a:srgbClr val="62A134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80264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376561"/>
            <a:ext cx="8800262" cy="445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</a:t>
            </a:r>
            <a:r>
              <a:rPr lang="en-US" sz="53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ZIELONEGO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KOSZA </a:t>
            </a:r>
            <a:r>
              <a:rPr lang="en-US" sz="53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WRZUCAMY: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53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1230617" lvl="1" indent="-615309" algn="l">
              <a:lnSpc>
                <a:spcPts val="7979"/>
              </a:lnSpc>
              <a:buFont typeface="Arial"/>
              <a:buChar char="•"/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szklane słoiczki  </a:t>
            </a:r>
          </a:p>
          <a:p>
            <a:pPr marL="1230617" lvl="1" indent="-615309" algn="l">
              <a:lnSpc>
                <a:spcPts val="7979"/>
              </a:lnSpc>
              <a:buFont typeface="Arial"/>
              <a:buChar char="•"/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szklane butelki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55559" y="6823801"/>
            <a:ext cx="4427428" cy="1780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7"/>
              </a:lnSpc>
            </a:pPr>
            <a:r>
              <a:rPr lang="en-US" sz="5699">
                <a:solidFill>
                  <a:srgbClr val="D8373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Nie </a:t>
            </a:r>
          </a:p>
          <a:p>
            <a:pPr algn="l">
              <a:lnSpc>
                <a:spcPts val="7067"/>
              </a:lnSpc>
            </a:pPr>
            <a:r>
              <a:rPr lang="en-US" sz="5699">
                <a:solidFill>
                  <a:srgbClr val="D8373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myj ich!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887783" y="1274808"/>
            <a:ext cx="5151482" cy="982151"/>
            <a:chOff x="0" y="0"/>
            <a:chExt cx="1356769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56769" cy="258673"/>
            </a:xfrm>
            <a:custGeom>
              <a:avLst/>
              <a:gdLst/>
              <a:ahLst/>
              <a:cxnLst/>
              <a:rect l="l" t="t" r="r" b="b"/>
              <a:pathLst>
                <a:path w="1356769" h="258673">
                  <a:moveTo>
                    <a:pt x="76646" y="0"/>
                  </a:moveTo>
                  <a:lnTo>
                    <a:pt x="1280123" y="0"/>
                  </a:lnTo>
                  <a:cubicBezTo>
                    <a:pt x="1300451" y="0"/>
                    <a:pt x="1319946" y="8075"/>
                    <a:pt x="1334320" y="22449"/>
                  </a:cubicBezTo>
                  <a:cubicBezTo>
                    <a:pt x="1348694" y="36823"/>
                    <a:pt x="1356769" y="56318"/>
                    <a:pt x="1356769" y="76646"/>
                  </a:cubicBezTo>
                  <a:lnTo>
                    <a:pt x="1356769" y="182028"/>
                  </a:lnTo>
                  <a:cubicBezTo>
                    <a:pt x="1356769" y="202356"/>
                    <a:pt x="1348694" y="221851"/>
                    <a:pt x="1334320" y="236224"/>
                  </a:cubicBezTo>
                  <a:cubicBezTo>
                    <a:pt x="1319946" y="250598"/>
                    <a:pt x="1300451" y="258673"/>
                    <a:pt x="1280123" y="258673"/>
                  </a:cubicBezTo>
                  <a:lnTo>
                    <a:pt x="76646" y="258673"/>
                  </a:lnTo>
                  <a:cubicBezTo>
                    <a:pt x="56318" y="258673"/>
                    <a:pt x="36823" y="250598"/>
                    <a:pt x="22449" y="236224"/>
                  </a:cubicBezTo>
                  <a:cubicBezTo>
                    <a:pt x="8075" y="221851"/>
                    <a:pt x="0" y="202356"/>
                    <a:pt x="0" y="182028"/>
                  </a:cubicBezTo>
                  <a:lnTo>
                    <a:pt x="0" y="76646"/>
                  </a:lnTo>
                  <a:cubicBezTo>
                    <a:pt x="0" y="56318"/>
                    <a:pt x="8075" y="36823"/>
                    <a:pt x="22449" y="22449"/>
                  </a:cubicBezTo>
                  <a:cubicBezTo>
                    <a:pt x="36823" y="8075"/>
                    <a:pt x="56318" y="0"/>
                    <a:pt x="76646" y="0"/>
                  </a:cubicBezTo>
                  <a:close/>
                </a:path>
              </a:pathLst>
            </a:custGeom>
            <a:solidFill>
              <a:srgbClr val="9A5120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56769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43879" y="1358963"/>
            <a:ext cx="9628685" cy="640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 </a:t>
            </a:r>
            <a:r>
              <a:rPr lang="en-US" sz="53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BRĄZOWEGO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KOSZA </a:t>
            </a:r>
            <a:r>
              <a:rPr lang="en-US" sz="53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WRZUCAMY:</a:t>
            </a:r>
            <a:r>
              <a:rPr lang="en-US" sz="53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obierki z warzyw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resztki owoców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resztki jedzenia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trawę</a:t>
            </a:r>
          </a:p>
          <a:p>
            <a:pPr marL="1101080" lvl="1" indent="-550540" algn="l">
              <a:lnSpc>
                <a:spcPts val="7139"/>
              </a:lnSpc>
              <a:buFont typeface="Arial"/>
              <a:buChar char="•"/>
            </a:pPr>
            <a:r>
              <a:rPr lang="en-US" sz="50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liście i gałązki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2691982" y="6167021"/>
            <a:ext cx="4816399" cy="982151"/>
            <a:chOff x="0" y="0"/>
            <a:chExt cx="1268517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8517" cy="258673"/>
            </a:xfrm>
            <a:custGeom>
              <a:avLst/>
              <a:gdLst/>
              <a:ahLst/>
              <a:cxnLst/>
              <a:rect l="l" t="t" r="r" b="b"/>
              <a:pathLst>
                <a:path w="1268517" h="258673">
                  <a:moveTo>
                    <a:pt x="81978" y="0"/>
                  </a:moveTo>
                  <a:lnTo>
                    <a:pt x="1186539" y="0"/>
                  </a:lnTo>
                  <a:cubicBezTo>
                    <a:pt x="1231814" y="0"/>
                    <a:pt x="1268517" y="36703"/>
                    <a:pt x="1268517" y="81978"/>
                  </a:cubicBezTo>
                  <a:lnTo>
                    <a:pt x="1268517" y="176696"/>
                  </a:lnTo>
                  <a:cubicBezTo>
                    <a:pt x="1268517" y="221971"/>
                    <a:pt x="1231814" y="258673"/>
                    <a:pt x="1186539" y="258673"/>
                  </a:cubicBezTo>
                  <a:lnTo>
                    <a:pt x="81978" y="258673"/>
                  </a:lnTo>
                  <a:cubicBezTo>
                    <a:pt x="36703" y="258673"/>
                    <a:pt x="0" y="221971"/>
                    <a:pt x="0" y="176696"/>
                  </a:cubicBezTo>
                  <a:lnTo>
                    <a:pt x="0" y="81978"/>
                  </a:lnTo>
                  <a:cubicBezTo>
                    <a:pt x="0" y="36703"/>
                    <a:pt x="36703" y="0"/>
                    <a:pt x="81978" y="0"/>
                  </a:cubicBezTo>
                  <a:close/>
                </a:path>
              </a:pathLst>
            </a:custGeom>
            <a:solidFill>
              <a:srgbClr val="3C3936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68517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45234" y="2193252"/>
            <a:ext cx="7509896" cy="601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Tylko to, czego nie da się uratować ani posegregować, trafia do 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CZARNEGO </a:t>
            </a: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KOSZA.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9144000" y="2833537"/>
            <a:ext cx="5444635" cy="5335743"/>
          </a:xfrm>
          <a:custGeom>
            <a:avLst/>
            <a:gdLst/>
            <a:ahLst/>
            <a:cxnLst/>
            <a:rect l="l" t="t" r="r" b="b"/>
            <a:pathLst>
              <a:path w="5444635" h="5335743">
                <a:moveTo>
                  <a:pt x="0" y="0"/>
                </a:moveTo>
                <a:lnTo>
                  <a:pt x="5444635" y="0"/>
                </a:lnTo>
                <a:lnTo>
                  <a:pt x="5444635" y="5335743"/>
                </a:lnTo>
                <a:lnTo>
                  <a:pt x="0" y="5335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640039" y="1280165"/>
            <a:ext cx="10198326" cy="650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 POWSTAJE ZE ŚMIECI?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1036312" lvl="1" indent="-518156" algn="l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nowe zabawki</a:t>
            </a:r>
          </a:p>
          <a:p>
            <a:pPr marL="1036312" lvl="1" indent="-518156" algn="l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polarowe bluzy</a:t>
            </a:r>
          </a:p>
          <a:p>
            <a:pPr marL="1036312" lvl="1" indent="-518156" algn="l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zeszyty i papier </a:t>
            </a:r>
          </a:p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   toaletowy</a:t>
            </a:r>
          </a:p>
          <a:p>
            <a:pPr marL="1036312" lvl="1" indent="-518156" algn="l">
              <a:lnSpc>
                <a:spcPts val="6719"/>
              </a:lnSpc>
              <a:buFont typeface="Arial"/>
              <a:buChar char="•"/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nowe słoiki </a:t>
            </a:r>
          </a:p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   i butelki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1297762" y="9512544"/>
            <a:ext cx="5961538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Opracowanie:                                           www.ekorum.pl </a:t>
            </a:r>
          </a:p>
        </p:txBody>
      </p:sp>
      <p:sp>
        <p:nvSpPr>
          <p:cNvPr id="4" name="Freeform 4"/>
          <p:cNvSpPr/>
          <p:nvPr/>
        </p:nvSpPr>
        <p:spPr>
          <a:xfrm>
            <a:off x="13270091" y="9654656"/>
            <a:ext cx="1618781" cy="256795"/>
          </a:xfrm>
          <a:custGeom>
            <a:avLst/>
            <a:gdLst/>
            <a:ahLst/>
            <a:cxnLst/>
            <a:rect l="l" t="t" r="r" b="b"/>
            <a:pathLst>
              <a:path w="1618781" h="256795">
                <a:moveTo>
                  <a:pt x="0" y="0"/>
                </a:moveTo>
                <a:lnTo>
                  <a:pt x="1618781" y="0"/>
                </a:lnTo>
                <a:lnTo>
                  <a:pt x="1618781" y="256795"/>
                </a:lnTo>
                <a:lnTo>
                  <a:pt x="0" y="256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538375" y="1419058"/>
            <a:ext cx="7182578" cy="5998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ZOSTAŃ EKOBOHATEREM!</a:t>
            </a:r>
          </a:p>
          <a:p>
            <a:pPr algn="ctr">
              <a:lnSpc>
                <a:spcPts val="3920"/>
              </a:lnSpc>
            </a:pPr>
            <a:endParaRPr lang="en-US" sz="5699">
              <a:solidFill>
                <a:srgbClr val="62A13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Dbaj o nasz </a:t>
            </a: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dom – Ziemię.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endParaRPr lang="en-US" sz="5699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62A1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Dziękujemy! </a:t>
            </a:r>
          </a:p>
        </p:txBody>
      </p:sp>
      <p:sp>
        <p:nvSpPr>
          <p:cNvPr id="6" name="TextBox 6"/>
          <p:cNvSpPr txBox="1"/>
          <p:nvPr/>
        </p:nvSpPr>
        <p:spPr>
          <a:xfrm rot="-5400000">
            <a:off x="15795216" y="7853275"/>
            <a:ext cx="4234873" cy="339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Grafiki </a:t>
            </a:r>
            <a:r>
              <a:rPr lang="en-US" sz="2100" dirty="0" err="1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wygenerowane</a:t>
            </a:r>
            <a:r>
              <a:rPr lang="en-US" sz="2100" dirty="0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przy</a:t>
            </a:r>
            <a:r>
              <a:rPr lang="en-US" sz="2100" dirty="0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pomocy</a:t>
            </a:r>
            <a:r>
              <a:rPr lang="en-US" sz="2100" dirty="0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 AI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4273028" y="-2642675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26206371" y="0"/>
                </a:moveTo>
                <a:lnTo>
                  <a:pt x="0" y="0"/>
                </a:lnTo>
                <a:lnTo>
                  <a:pt x="0" y="14741084"/>
                </a:lnTo>
                <a:lnTo>
                  <a:pt x="26206371" y="14741084"/>
                </a:lnTo>
                <a:lnTo>
                  <a:pt x="26206371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1169843" y="6504683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0" y="0"/>
                </a:moveTo>
                <a:lnTo>
                  <a:pt x="26206371" y="0"/>
                </a:lnTo>
                <a:lnTo>
                  <a:pt x="26206371" y="14741084"/>
                </a:lnTo>
                <a:lnTo>
                  <a:pt x="0" y="14741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970" y="6883924"/>
            <a:ext cx="2205361" cy="2205361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698403" y="3270554"/>
            <a:ext cx="6331731" cy="2431419"/>
          </a:xfrm>
          <a:custGeom>
            <a:avLst/>
            <a:gdLst/>
            <a:ahLst/>
            <a:cxnLst/>
            <a:rect l="l" t="t" r="r" b="b"/>
            <a:pathLst>
              <a:path w="6331731" h="2431419">
                <a:moveTo>
                  <a:pt x="0" y="0"/>
                </a:moveTo>
                <a:lnTo>
                  <a:pt x="6331731" y="0"/>
                </a:lnTo>
                <a:lnTo>
                  <a:pt x="6331731" y="2431420"/>
                </a:lnTo>
                <a:lnTo>
                  <a:pt x="0" y="2431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905" t="-39872" r="-15028" b="-38711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2229462" y="6874407"/>
            <a:ext cx="2312376" cy="2383893"/>
            <a:chOff x="0" y="0"/>
            <a:chExt cx="3083169" cy="31785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83169" cy="3178524"/>
            </a:xfrm>
            <a:custGeom>
              <a:avLst/>
              <a:gdLst/>
              <a:ahLst/>
              <a:cxnLst/>
              <a:rect l="l" t="t" r="r" b="b"/>
              <a:pathLst>
                <a:path w="3083169" h="3178524">
                  <a:moveTo>
                    <a:pt x="0" y="0"/>
                  </a:moveTo>
                  <a:lnTo>
                    <a:pt x="3083169" y="0"/>
                  </a:lnTo>
                  <a:lnTo>
                    <a:pt x="3083169" y="3178524"/>
                  </a:lnTo>
                  <a:lnTo>
                    <a:pt x="0" y="3178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22555" y="2765588"/>
              <a:ext cx="2238058" cy="412937"/>
              <a:chOff x="0" y="0"/>
              <a:chExt cx="628545" cy="11597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28545" cy="115971"/>
              </a:xfrm>
              <a:custGeom>
                <a:avLst/>
                <a:gdLst/>
                <a:ahLst/>
                <a:cxnLst/>
                <a:rect l="l" t="t" r="r" b="b"/>
                <a:pathLst>
                  <a:path w="628545" h="115971">
                    <a:moveTo>
                      <a:pt x="0" y="0"/>
                    </a:moveTo>
                    <a:lnTo>
                      <a:pt x="628545" y="0"/>
                    </a:lnTo>
                    <a:lnTo>
                      <a:pt x="628545" y="115971"/>
                    </a:lnTo>
                    <a:lnTo>
                      <a:pt x="0" y="1159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28545" cy="154071"/>
              </a:xfrm>
              <a:prstGeom prst="rect">
                <a:avLst/>
              </a:prstGeom>
            </p:spPr>
            <p:txBody>
              <a:bodyPr lIns="35730" tIns="35730" rIns="35730" bIns="3573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583367" y="2721405"/>
              <a:ext cx="1916434" cy="454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68"/>
                </a:lnSpc>
              </a:pPr>
              <a:r>
                <a:rPr lang="en-US" sz="2048" b="1">
                  <a:solidFill>
                    <a:srgbClr val="3AB54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SKANUJ QR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499324" y="3524074"/>
            <a:ext cx="6623329" cy="1924380"/>
          </a:xfrm>
          <a:custGeom>
            <a:avLst/>
            <a:gdLst/>
            <a:ahLst/>
            <a:cxnLst/>
            <a:rect l="l" t="t" r="r" b="b"/>
            <a:pathLst>
              <a:path w="6623329" h="1924380">
                <a:moveTo>
                  <a:pt x="0" y="0"/>
                </a:moveTo>
                <a:lnTo>
                  <a:pt x="6623330" y="0"/>
                </a:lnTo>
                <a:lnTo>
                  <a:pt x="6623330" y="1924380"/>
                </a:lnTo>
                <a:lnTo>
                  <a:pt x="0" y="1924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3164656" y="6925694"/>
            <a:ext cx="7571263" cy="165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WIĘCEJ NA: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3AB54F"/>
                </a:solidFill>
                <a:latin typeface="Ahkio"/>
                <a:ea typeface="Ahkio"/>
                <a:cs typeface="Ahkio"/>
                <a:sym typeface="Ahkio"/>
              </a:rPr>
              <a:t>WWW.PRZYRODA.SLASKIE.PL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062" y="419296"/>
            <a:ext cx="16465287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MATERIAŁ PRZYGOTOWANY W RAMACH 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KAMPANII INFORMACYJNO-EDUKACYJNEJ DOTYCZĄCEJ HIERARCHII SPOSOBÓW POSTĘPOWANIA Z ODPADAMI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REALIZOWANEJ PRZEZ URZĄD MARSZAŁKOWSKI WOJEWÓDZTWA ŚLĄSKIEGO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248</Words>
  <Application>Microsoft Office PowerPoint</Application>
  <PresentationFormat>Niestandardowy</PresentationFormat>
  <Paragraphs>74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Ahkio</vt:lpstr>
      <vt:lpstr>League Spartan</vt:lpstr>
      <vt:lpstr>Arial</vt:lpstr>
      <vt:lpstr>Open Sans Bold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Śląskie: przedszkole</dc:title>
  <dc:creator>Pawel</dc:creator>
  <cp:lastModifiedBy>Pawel S</cp:lastModifiedBy>
  <cp:revision>2</cp:revision>
  <dcterms:created xsi:type="dcterms:W3CDTF">2006-08-16T00:00:00Z</dcterms:created>
  <dcterms:modified xsi:type="dcterms:W3CDTF">2026-09-09T11:11:22Z</dcterms:modified>
  <dc:identifier>DAHT9Q47ZyU</dc:identifier>
</cp:coreProperties>
</file>